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56" r:id="rId2"/>
  </p:sldIdLst>
  <p:sldSz cx="6858000" cy="9144000" type="screen4x3"/>
  <p:notesSz cx="7315200" cy="9601200"/>
  <p:defaultTextStyle>
    <a:defPPr>
      <a:defRPr lang="nl-NL"/>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96FBF"/>
    <a:srgbClr val="205FA4"/>
    <a:srgbClr val="DE0000"/>
    <a:srgbClr val="C80000"/>
    <a:srgbClr val="FFFFFF"/>
    <a:srgbClr val="E60000"/>
    <a:srgbClr val="2161A7"/>
    <a:srgbClr val="256DBF"/>
    <a:srgbClr val="649EC9"/>
    <a:srgbClr val="387D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291" autoAdjust="0"/>
  </p:normalViewPr>
  <p:slideViewPr>
    <p:cSldViewPr>
      <p:cViewPr>
        <p:scale>
          <a:sx n="100" d="100"/>
          <a:sy n="100" d="100"/>
        </p:scale>
        <p:origin x="1236" y="-2574"/>
      </p:cViewPr>
      <p:guideLst>
        <p:guide orient="horz" pos="2880"/>
        <p:guide pos="2160"/>
      </p:guideLst>
    </p:cSldViewPr>
  </p:slideViewPr>
  <p:notesTextViewPr>
    <p:cViewPr>
      <p:scale>
        <a:sx n="1" d="1"/>
        <a:sy n="1" d="1"/>
      </p:scale>
      <p:origin x="0" y="0"/>
    </p:cViewPr>
  </p:notesText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1" y="1"/>
            <a:ext cx="3170238" cy="481013"/>
          </a:xfrm>
          <a:prstGeom prst="rect">
            <a:avLst/>
          </a:prstGeom>
          <a:noFill/>
          <a:ln w="9525">
            <a:noFill/>
            <a:miter lim="800000"/>
            <a:headEnd/>
            <a:tailEnd/>
          </a:ln>
          <a:effectLst/>
        </p:spPr>
        <p:txBody>
          <a:bodyPr vert="horz" wrap="square" lIns="21632" tIns="10817" rIns="21632" bIns="10817" numCol="1" anchor="t" anchorCtr="0" compatLnSpc="1">
            <a:prstTxWarp prst="textNoShape">
              <a:avLst/>
            </a:prstTxWarp>
          </a:bodyPr>
          <a:lstStyle>
            <a:lvl1pPr defTabSz="215874">
              <a:defRPr sz="300"/>
            </a:lvl1pPr>
          </a:lstStyle>
          <a:p>
            <a:endParaRPr lang="en-US"/>
          </a:p>
        </p:txBody>
      </p:sp>
      <p:sp>
        <p:nvSpPr>
          <p:cNvPr id="16387" name="Rectangle 3"/>
          <p:cNvSpPr>
            <a:spLocks noGrp="1" noChangeArrowheads="1"/>
          </p:cNvSpPr>
          <p:nvPr>
            <p:ph type="dt" sz="quarter" idx="1"/>
          </p:nvPr>
        </p:nvSpPr>
        <p:spPr bwMode="auto">
          <a:xfrm>
            <a:off x="4143375" y="1"/>
            <a:ext cx="3170238" cy="481013"/>
          </a:xfrm>
          <a:prstGeom prst="rect">
            <a:avLst/>
          </a:prstGeom>
          <a:noFill/>
          <a:ln w="9525">
            <a:noFill/>
            <a:miter lim="800000"/>
            <a:headEnd/>
            <a:tailEnd/>
          </a:ln>
          <a:effectLst/>
        </p:spPr>
        <p:txBody>
          <a:bodyPr vert="horz" wrap="square" lIns="21632" tIns="10817" rIns="21632" bIns="10817" numCol="1" anchor="t" anchorCtr="0" compatLnSpc="1">
            <a:prstTxWarp prst="textNoShape">
              <a:avLst/>
            </a:prstTxWarp>
          </a:bodyPr>
          <a:lstStyle>
            <a:lvl1pPr algn="r" defTabSz="215874">
              <a:defRPr sz="300"/>
            </a:lvl1pPr>
          </a:lstStyle>
          <a:p>
            <a:fld id="{D748DC02-7331-4878-8B6F-7F22B9D6F318}" type="datetimeFigureOut">
              <a:rPr lang="en-US"/>
              <a:pPr/>
              <a:t>5/17/2019</a:t>
            </a:fld>
            <a:endParaRPr lang="en-US"/>
          </a:p>
        </p:txBody>
      </p:sp>
      <p:sp>
        <p:nvSpPr>
          <p:cNvPr id="16388" name="Rectangle 4"/>
          <p:cNvSpPr>
            <a:spLocks noGrp="1" noChangeArrowheads="1"/>
          </p:cNvSpPr>
          <p:nvPr>
            <p:ph type="ftr" sz="quarter" idx="2"/>
          </p:nvPr>
        </p:nvSpPr>
        <p:spPr bwMode="auto">
          <a:xfrm>
            <a:off x="1" y="9120188"/>
            <a:ext cx="3170238" cy="479425"/>
          </a:xfrm>
          <a:prstGeom prst="rect">
            <a:avLst/>
          </a:prstGeom>
          <a:noFill/>
          <a:ln w="9525">
            <a:noFill/>
            <a:miter lim="800000"/>
            <a:headEnd/>
            <a:tailEnd/>
          </a:ln>
          <a:effectLst/>
        </p:spPr>
        <p:txBody>
          <a:bodyPr vert="horz" wrap="square" lIns="21632" tIns="10817" rIns="21632" bIns="10817" numCol="1" anchor="b" anchorCtr="0" compatLnSpc="1">
            <a:prstTxWarp prst="textNoShape">
              <a:avLst/>
            </a:prstTxWarp>
          </a:bodyPr>
          <a:lstStyle>
            <a:lvl1pPr defTabSz="215874">
              <a:defRPr sz="300"/>
            </a:lvl1pPr>
          </a:lstStyle>
          <a:p>
            <a:endParaRPr lang="en-US"/>
          </a:p>
        </p:txBody>
      </p:sp>
      <p:sp>
        <p:nvSpPr>
          <p:cNvPr id="16389" name="Rectangle 5"/>
          <p:cNvSpPr>
            <a:spLocks noGrp="1" noChangeArrowheads="1"/>
          </p:cNvSpPr>
          <p:nvPr>
            <p:ph type="sldNum" sz="quarter" idx="3"/>
          </p:nvPr>
        </p:nvSpPr>
        <p:spPr bwMode="auto">
          <a:xfrm>
            <a:off x="4143375" y="9120188"/>
            <a:ext cx="3170238" cy="479425"/>
          </a:xfrm>
          <a:prstGeom prst="rect">
            <a:avLst/>
          </a:prstGeom>
          <a:noFill/>
          <a:ln w="9525">
            <a:noFill/>
            <a:miter lim="800000"/>
            <a:headEnd/>
            <a:tailEnd/>
          </a:ln>
          <a:effectLst/>
        </p:spPr>
        <p:txBody>
          <a:bodyPr vert="horz" wrap="square" lIns="21632" tIns="10817" rIns="21632" bIns="10817" numCol="1" anchor="b" anchorCtr="0" compatLnSpc="1">
            <a:prstTxWarp prst="textNoShape">
              <a:avLst/>
            </a:prstTxWarp>
          </a:bodyPr>
          <a:lstStyle>
            <a:lvl1pPr algn="r" defTabSz="215874">
              <a:defRPr sz="300"/>
            </a:lvl1pPr>
          </a:lstStyle>
          <a:p>
            <a:fld id="{F3C2E627-4D5A-41F6-B0C0-21BBA21F1CDA}" type="slidenum">
              <a:rPr lang="en-US"/>
              <a:pPr/>
              <a:t>‹#›</a:t>
            </a:fld>
            <a:endParaRPr lang="en-US"/>
          </a:p>
        </p:txBody>
      </p:sp>
    </p:spTree>
    <p:extLst>
      <p:ext uri="{BB962C8B-B14F-4D97-AF65-F5344CB8AC3E}">
        <p14:creationId xmlns:p14="http://schemas.microsoft.com/office/powerpoint/2010/main" val="23264129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1" y="1"/>
            <a:ext cx="3170238" cy="481013"/>
          </a:xfrm>
          <a:prstGeom prst="rect">
            <a:avLst/>
          </a:prstGeom>
          <a:noFill/>
          <a:ln w="9525">
            <a:noFill/>
            <a:miter lim="800000"/>
            <a:headEnd/>
            <a:tailEnd/>
          </a:ln>
        </p:spPr>
        <p:txBody>
          <a:bodyPr vert="horz" wrap="square" lIns="92650" tIns="46324" rIns="92650" bIns="46324" numCol="1" anchor="t" anchorCtr="0" compatLnSpc="1">
            <a:prstTxWarp prst="textNoShape">
              <a:avLst/>
            </a:prstTxWarp>
          </a:bodyPr>
          <a:lstStyle>
            <a:lvl1pPr defTabSz="926987">
              <a:defRPr sz="1200">
                <a:latin typeface="Calibri" pitchFamily="34" charset="0"/>
              </a:defRPr>
            </a:lvl1pPr>
          </a:lstStyle>
          <a:p>
            <a:endParaRPr lang="en-US"/>
          </a:p>
        </p:txBody>
      </p:sp>
      <p:sp>
        <p:nvSpPr>
          <p:cNvPr id="14339" name="Rectangle 3"/>
          <p:cNvSpPr>
            <a:spLocks noGrp="1" noChangeArrowheads="1"/>
          </p:cNvSpPr>
          <p:nvPr>
            <p:ph type="dt" idx="1"/>
          </p:nvPr>
        </p:nvSpPr>
        <p:spPr bwMode="auto">
          <a:xfrm>
            <a:off x="4143375" y="1"/>
            <a:ext cx="3170238" cy="481013"/>
          </a:xfrm>
          <a:prstGeom prst="rect">
            <a:avLst/>
          </a:prstGeom>
          <a:noFill/>
          <a:ln w="9525">
            <a:noFill/>
            <a:miter lim="800000"/>
            <a:headEnd/>
            <a:tailEnd/>
          </a:ln>
        </p:spPr>
        <p:txBody>
          <a:bodyPr vert="horz" wrap="square" lIns="92650" tIns="46324" rIns="92650" bIns="46324" numCol="1" anchor="t" anchorCtr="0" compatLnSpc="1">
            <a:prstTxWarp prst="textNoShape">
              <a:avLst/>
            </a:prstTxWarp>
          </a:bodyPr>
          <a:lstStyle>
            <a:lvl1pPr algn="r" defTabSz="926987">
              <a:defRPr sz="1200">
                <a:latin typeface="Calibri" pitchFamily="34" charset="0"/>
              </a:defRPr>
            </a:lvl1pPr>
          </a:lstStyle>
          <a:p>
            <a:fld id="{C30E839C-2F63-4EFD-A209-E3868E543C17}" type="datetimeFigureOut">
              <a:rPr lang="en-US"/>
              <a:pPr/>
              <a:t>5/17/2019</a:t>
            </a:fld>
            <a:endParaRPr lang="en-US"/>
          </a:p>
        </p:txBody>
      </p:sp>
      <p:sp>
        <p:nvSpPr>
          <p:cNvPr id="13316" name="Rectangle 4"/>
          <p:cNvSpPr>
            <a:spLocks noGrp="1" noRot="1" noChangeAspect="1" noChangeArrowheads="1" noTextEdit="1"/>
          </p:cNvSpPr>
          <p:nvPr>
            <p:ph type="sldImg" idx="2"/>
          </p:nvPr>
        </p:nvSpPr>
        <p:spPr bwMode="auto">
          <a:xfrm>
            <a:off x="2308225" y="720725"/>
            <a:ext cx="2700338" cy="3600450"/>
          </a:xfrm>
          <a:prstGeom prst="rect">
            <a:avLst/>
          </a:prstGeom>
          <a:noFill/>
          <a:ln w="9525">
            <a:solidFill>
              <a:srgbClr val="000000"/>
            </a:solidFill>
            <a:miter lim="800000"/>
            <a:headEnd/>
            <a:tailEnd/>
          </a:ln>
        </p:spPr>
      </p:sp>
      <p:sp>
        <p:nvSpPr>
          <p:cNvPr id="14341" name="Rectangle 5"/>
          <p:cNvSpPr>
            <a:spLocks noGrp="1" noChangeArrowheads="1"/>
          </p:cNvSpPr>
          <p:nvPr>
            <p:ph type="body" sz="quarter" idx="3"/>
          </p:nvPr>
        </p:nvSpPr>
        <p:spPr bwMode="auto">
          <a:xfrm>
            <a:off x="731838" y="4560889"/>
            <a:ext cx="5851525" cy="4319587"/>
          </a:xfrm>
          <a:prstGeom prst="rect">
            <a:avLst/>
          </a:prstGeom>
          <a:noFill/>
          <a:ln w="9525">
            <a:noFill/>
            <a:miter lim="800000"/>
            <a:headEnd/>
            <a:tailEnd/>
          </a:ln>
        </p:spPr>
        <p:txBody>
          <a:bodyPr vert="horz" wrap="square" lIns="92650" tIns="46324" rIns="92650" bIns="46324"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4342" name="Rectangle 6"/>
          <p:cNvSpPr>
            <a:spLocks noGrp="1" noChangeArrowheads="1"/>
          </p:cNvSpPr>
          <p:nvPr>
            <p:ph type="ftr" sz="quarter" idx="4"/>
          </p:nvPr>
        </p:nvSpPr>
        <p:spPr bwMode="auto">
          <a:xfrm>
            <a:off x="1" y="9120188"/>
            <a:ext cx="3170238" cy="479425"/>
          </a:xfrm>
          <a:prstGeom prst="rect">
            <a:avLst/>
          </a:prstGeom>
          <a:noFill/>
          <a:ln w="9525">
            <a:noFill/>
            <a:miter lim="800000"/>
            <a:headEnd/>
            <a:tailEnd/>
          </a:ln>
        </p:spPr>
        <p:txBody>
          <a:bodyPr vert="horz" wrap="square" lIns="92650" tIns="46324" rIns="92650" bIns="46324" numCol="1" anchor="b" anchorCtr="0" compatLnSpc="1">
            <a:prstTxWarp prst="textNoShape">
              <a:avLst/>
            </a:prstTxWarp>
          </a:bodyPr>
          <a:lstStyle>
            <a:lvl1pPr defTabSz="926987">
              <a:defRPr sz="1200">
                <a:latin typeface="Calibri" pitchFamily="34" charset="0"/>
              </a:defRPr>
            </a:lvl1pPr>
          </a:lstStyle>
          <a:p>
            <a:endParaRPr lang="en-US"/>
          </a:p>
        </p:txBody>
      </p:sp>
      <p:sp>
        <p:nvSpPr>
          <p:cNvPr id="14343"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p:spPr>
        <p:txBody>
          <a:bodyPr vert="horz" wrap="square" lIns="92650" tIns="46324" rIns="92650" bIns="46324" numCol="1" anchor="b" anchorCtr="0" compatLnSpc="1">
            <a:prstTxWarp prst="textNoShape">
              <a:avLst/>
            </a:prstTxWarp>
          </a:bodyPr>
          <a:lstStyle>
            <a:lvl1pPr algn="r" defTabSz="926987">
              <a:defRPr sz="1200">
                <a:latin typeface="Calibri" pitchFamily="34" charset="0"/>
              </a:defRPr>
            </a:lvl1pPr>
          </a:lstStyle>
          <a:p>
            <a:fld id="{83078FF8-FD05-45F5-8CFA-E8260B2F3E14}" type="slidenum">
              <a:rPr lang="en-US"/>
              <a:pPr/>
              <a:t>‹#›</a:t>
            </a:fld>
            <a:endParaRPr lang="en-US"/>
          </a:p>
        </p:txBody>
      </p:sp>
    </p:spTree>
    <p:extLst>
      <p:ext uri="{BB962C8B-B14F-4D97-AF65-F5344CB8AC3E}">
        <p14:creationId xmlns:p14="http://schemas.microsoft.com/office/powerpoint/2010/main" val="34280966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Rot="1" noChangeAspect="1" noChangeArrowheads="1" noTextEdit="1"/>
          </p:cNvSpPr>
          <p:nvPr>
            <p:ph type="sldImg"/>
          </p:nvPr>
        </p:nvSpPr>
        <p:spPr>
          <a:ln/>
        </p:spPr>
      </p:sp>
      <p:sp>
        <p:nvSpPr>
          <p:cNvPr id="15362" name="Rectangle 3"/>
          <p:cNvSpPr>
            <a:spLocks noGrp="1" noChangeArrowheads="1"/>
          </p:cNvSpPr>
          <p:nvPr>
            <p:ph type="body" idx="1"/>
          </p:nvPr>
        </p:nvSpPr>
        <p:spPr/>
        <p:txBody>
          <a:bodyPr/>
          <a:lstStyle/>
          <a:p>
            <a:pPr eaLnBrk="1" hangingPunct="1"/>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a:t>Click to edit Master title style</a:t>
            </a:r>
            <a:endParaRPr lang="en-GB"/>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212E4F1E-F70B-4473-8BC3-93B7B9F9ADB9}" type="datetimeFigureOut">
              <a:rPr lang="en-GB"/>
              <a:pPr>
                <a:defRPr/>
              </a:pPr>
              <a:t>17/05/2019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E09B85BC-59D8-4697-B6B6-4DDC9E9F9ACD}"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8582F705-36D1-4EA6-8BD5-BAFB562195A5}" type="datetimeFigureOut">
              <a:rPr lang="en-GB"/>
              <a:pPr>
                <a:defRPr/>
              </a:pPr>
              <a:t>17/05/2019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D22BBD74-9BFA-41FE-8AAF-E33AE8E9A966}"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143127A0-6F75-4E0D-877D-7380830FF7A3}" type="datetimeFigureOut">
              <a:rPr lang="en-GB"/>
              <a:pPr>
                <a:defRPr/>
              </a:pPr>
              <a:t>17/05/2019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A47A3EE7-5AA4-4E78-9B98-C1C62A2BC898}"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662D7F18-4540-4767-9616-8B75EE9ADB66}" type="datetimeFigureOut">
              <a:rPr lang="en-GB"/>
              <a:pPr>
                <a:defRPr/>
              </a:pPr>
              <a:t>17/05/2019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D94B31DB-83F3-4E65-98B2-27A203B16545}"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B40CAB4F-F299-4044-9D04-EC4494164868}" type="datetimeFigureOut">
              <a:rPr lang="en-GB"/>
              <a:pPr>
                <a:defRPr/>
              </a:pPr>
              <a:t>17/05/2019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BCAED5D-B80B-4B6D-9A73-149B03CE05F5}"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45F6BD60-B4EC-4BB0-AF7F-181186AAFD08}" type="datetimeFigureOut">
              <a:rPr lang="en-GB"/>
              <a:pPr>
                <a:defRPr/>
              </a:pPr>
              <a:t>17/05/2019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C79B1CAC-AA29-4998-A094-72257700BDC7}"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E546B968-9815-478E-BEAB-2538EF70121A}" type="datetimeFigureOut">
              <a:rPr lang="en-GB"/>
              <a:pPr>
                <a:defRPr/>
              </a:pPr>
              <a:t>17/05/2019</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8ED2DBFF-8AE4-477D-80C2-1F03AC87ED98}"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E58C5796-AD67-4513-ABD7-BB722D61A76D}" type="datetimeFigureOut">
              <a:rPr lang="en-GB"/>
              <a:pPr>
                <a:defRPr/>
              </a:pPr>
              <a:t>17/05/2019</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2BE63605-77E2-4F64-897D-28E4A52D554A}"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DE66359-33BE-4578-B73F-EECF97E777AF}" type="datetimeFigureOut">
              <a:rPr lang="en-GB"/>
              <a:pPr>
                <a:defRPr/>
              </a:pPr>
              <a:t>17/05/2019</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E9A8EF6C-ACF9-4A2D-BA51-51C80C69E2B8}"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CF3AF95C-6873-47CE-84A5-9D26F1272BE8}" type="datetimeFigureOut">
              <a:rPr lang="en-GB"/>
              <a:pPr>
                <a:defRPr/>
              </a:pPr>
              <a:t>17/05/2019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20E3A0B-63BF-4EB6-A286-79AC300D61BD}"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344216" y="817033"/>
            <a:ext cx="4114800" cy="54864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B4B3EC0B-4E41-40F6-8473-3059DA18AA48}" type="datetimeFigureOut">
              <a:rPr lang="en-GB"/>
              <a:pPr>
                <a:defRPr/>
              </a:pPr>
              <a:t>17/05/2019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7D250AB1-83CF-4106-96C9-BB118533D222}"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342900" y="366713"/>
            <a:ext cx="6172200" cy="1524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en-GB"/>
          </a:p>
        </p:txBody>
      </p:sp>
      <p:sp>
        <p:nvSpPr>
          <p:cNvPr id="1027" name="Text Placeholder 2"/>
          <p:cNvSpPr>
            <a:spLocks noGrp="1"/>
          </p:cNvSpPr>
          <p:nvPr>
            <p:ph type="body" idx="1"/>
          </p:nvPr>
        </p:nvSpPr>
        <p:spPr bwMode="auto">
          <a:xfrm>
            <a:off x="342900" y="2133600"/>
            <a:ext cx="6172200" cy="60340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342900" y="8475663"/>
            <a:ext cx="1600200" cy="48577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E46027DE-6BBB-49E3-BB03-B6AD76938ED3}" type="datetimeFigureOut">
              <a:rPr lang="en-GB"/>
              <a:pPr>
                <a:defRPr/>
              </a:pPr>
              <a:t>17/05/2019</a:t>
            </a:fld>
            <a:endParaRPr lang="en-GB"/>
          </a:p>
        </p:txBody>
      </p:sp>
      <p:sp>
        <p:nvSpPr>
          <p:cNvPr id="5" name="Footer Placeholder 4"/>
          <p:cNvSpPr>
            <a:spLocks noGrp="1"/>
          </p:cNvSpPr>
          <p:nvPr>
            <p:ph type="ftr" sz="quarter" idx="3"/>
          </p:nvPr>
        </p:nvSpPr>
        <p:spPr>
          <a:xfrm>
            <a:off x="2343150" y="8475663"/>
            <a:ext cx="2171700" cy="48577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GB"/>
          </a:p>
        </p:txBody>
      </p:sp>
      <p:sp>
        <p:nvSpPr>
          <p:cNvPr id="6" name="Slide Number Placeholder 5"/>
          <p:cNvSpPr>
            <a:spLocks noGrp="1"/>
          </p:cNvSpPr>
          <p:nvPr>
            <p:ph type="sldNum" sz="quarter" idx="4"/>
          </p:nvPr>
        </p:nvSpPr>
        <p:spPr>
          <a:xfrm>
            <a:off x="4914900" y="8475663"/>
            <a:ext cx="1600200" cy="48577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7DC76885-3667-4A0C-8ABE-1A79F376DE4E}"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image" Target="../media/image11.jpg"/><Relationship Id="rId3" Type="http://schemas.openxmlformats.org/officeDocument/2006/relationships/image" Target="../media/image1.png"/><Relationship Id="rId7" Type="http://schemas.openxmlformats.org/officeDocument/2006/relationships/image" Target="../media/image5.jpeg"/><Relationship Id="rId12"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jpe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13.jpe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C8099DAD-DCD1-453A-B5F6-BEA8266E088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5078" r="13781"/>
          <a:stretch/>
        </p:blipFill>
        <p:spPr>
          <a:xfrm>
            <a:off x="2269993" y="1852730"/>
            <a:ext cx="1411035" cy="468000"/>
          </a:xfrm>
          <a:prstGeom prst="rect">
            <a:avLst/>
          </a:prstGeom>
        </p:spPr>
      </p:pic>
      <p:sp>
        <p:nvSpPr>
          <p:cNvPr id="69" name="Rectangle 1031">
            <a:extLst>
              <a:ext uri="{FF2B5EF4-FFF2-40B4-BE49-F238E27FC236}">
                <a16:creationId xmlns:a16="http://schemas.microsoft.com/office/drawing/2014/main" id="{88D29F03-719B-4316-9ED6-47CE6E39B7EA}"/>
              </a:ext>
            </a:extLst>
          </p:cNvPr>
          <p:cNvSpPr>
            <a:spLocks noChangeArrowheads="1"/>
          </p:cNvSpPr>
          <p:nvPr/>
        </p:nvSpPr>
        <p:spPr bwMode="auto">
          <a:xfrm>
            <a:off x="239258" y="4840216"/>
            <a:ext cx="1888877" cy="3950688"/>
          </a:xfrm>
          <a:prstGeom prst="rect">
            <a:avLst/>
          </a:prstGeom>
          <a:noFill/>
          <a:ln w="9525">
            <a:noFill/>
            <a:miter lim="800000"/>
            <a:headEnd/>
            <a:tailEnd/>
          </a:ln>
        </p:spPr>
        <p:txBody>
          <a:bodyPr wrap="square" lIns="72000" tIns="36000" rIns="72000" bIns="36000">
            <a:spAutoFit/>
          </a:bodyPr>
          <a:lstStyle/>
          <a:p>
            <a:pPr algn="just"/>
            <a:r>
              <a:rPr lang="en-US" sz="1400" b="1" dirty="0">
                <a:solidFill>
                  <a:srgbClr val="649EC9"/>
                </a:solidFill>
                <a:latin typeface="Calibri" pitchFamily="34" charset="0"/>
              </a:rPr>
              <a:t>INNOVATIVE INJECTION TECHNOLOGIES</a:t>
            </a:r>
          </a:p>
          <a:p>
            <a:pPr lvl="0" algn="just"/>
            <a:r>
              <a:rPr lang="en-US" sz="800" dirty="0">
                <a:solidFill>
                  <a:prstClr val="black"/>
                </a:solidFill>
                <a:latin typeface="Calibri" pitchFamily="34" charset="0"/>
                <a:cs typeface="Calibri" pitchFamily="34" charset="0"/>
              </a:rPr>
              <a:t>Rather than harsh reservoir fracking for improving injectivity, the innovation is to utilize the gentle and low-cost cold-fluid injection and CO</a:t>
            </a:r>
            <a:r>
              <a:rPr lang="en-US" sz="800" baseline="-25000" dirty="0">
                <a:solidFill>
                  <a:prstClr val="black"/>
                </a:solidFill>
                <a:latin typeface="Calibri" pitchFamily="34" charset="0"/>
                <a:cs typeface="Calibri" pitchFamily="34" charset="0"/>
              </a:rPr>
              <a:t>2</a:t>
            </a:r>
            <a:r>
              <a:rPr lang="en-US" sz="800" dirty="0">
                <a:solidFill>
                  <a:prstClr val="black"/>
                </a:solidFill>
                <a:latin typeface="Calibri" pitchFamily="34" charset="0"/>
                <a:cs typeface="Calibri" pitchFamily="34" charset="0"/>
              </a:rPr>
              <a:t> (re)injection techniques to overcome low injectivity. </a:t>
            </a:r>
            <a:endParaRPr lang="en-GB" sz="800" dirty="0">
              <a:solidFill>
                <a:prstClr val="black"/>
              </a:solidFill>
              <a:latin typeface="Calibri" pitchFamily="34" charset="0"/>
              <a:cs typeface="Calibri" pitchFamily="34" charset="0"/>
            </a:endParaRPr>
          </a:p>
          <a:p>
            <a:pPr lvl="0" algn="just"/>
            <a:r>
              <a:rPr lang="en-GB" sz="800" b="1" dirty="0">
                <a:solidFill>
                  <a:schemeClr val="accent1"/>
                </a:solidFill>
                <a:latin typeface="Calibri" pitchFamily="34" charset="0"/>
                <a:cs typeface="Calibri" pitchFamily="34" charset="0"/>
              </a:rPr>
              <a:t>TEMPERATURE OPTIMIZATION</a:t>
            </a:r>
          </a:p>
          <a:p>
            <a:pPr lvl="0" algn="just"/>
            <a:r>
              <a:rPr lang="en-US" sz="800" dirty="0">
                <a:solidFill>
                  <a:prstClr val="black"/>
                </a:solidFill>
                <a:latin typeface="Calibri" pitchFamily="34" charset="0"/>
                <a:cs typeface="Calibri" pitchFamily="34" charset="0"/>
              </a:rPr>
              <a:t>Injecting a cold fluid in a hot reservoir can</a:t>
            </a:r>
            <a:r>
              <a:rPr lang="en-GB" sz="800" dirty="0">
                <a:solidFill>
                  <a:prstClr val="black"/>
                </a:solidFill>
                <a:latin typeface="Calibri" pitchFamily="34" charset="0"/>
                <a:cs typeface="Calibri" pitchFamily="34" charset="0"/>
              </a:rPr>
              <a:t> (</a:t>
            </a:r>
            <a:r>
              <a:rPr lang="en-US" sz="800" dirty="0">
                <a:solidFill>
                  <a:prstClr val="black"/>
                </a:solidFill>
                <a:latin typeface="Calibri" pitchFamily="34" charset="0"/>
                <a:cs typeface="Calibri" pitchFamily="34" charset="0"/>
              </a:rPr>
              <a:t>soft-)stimulate the reservoir injectivity. The P/T changes due to cold injection may cause (re-)opening of fractures and hence enhance injectivity. Meanwhile further T decrease may enhance scaling and induce seismicity. THMC modelling and field tests are needed to optimize the injection temperature and balance the positive and negative affects.</a:t>
            </a:r>
            <a:endParaRPr lang="en-GB" sz="800" dirty="0">
              <a:solidFill>
                <a:prstClr val="black"/>
              </a:solidFill>
              <a:latin typeface="Calibri" pitchFamily="34" charset="0"/>
              <a:cs typeface="Calibri" pitchFamily="34" charset="0"/>
            </a:endParaRPr>
          </a:p>
          <a:p>
            <a:pPr lvl="0" algn="just"/>
            <a:r>
              <a:rPr lang="en-GB" sz="800" b="1" cap="all" dirty="0">
                <a:solidFill>
                  <a:schemeClr val="accent1"/>
                </a:solidFill>
                <a:latin typeface="Calibri" pitchFamily="34" charset="0"/>
                <a:cs typeface="Calibri" pitchFamily="34" charset="0"/>
              </a:rPr>
              <a:t>CO</a:t>
            </a:r>
            <a:r>
              <a:rPr lang="en-GB" sz="800" b="1" cap="all" baseline="-25000" dirty="0">
                <a:solidFill>
                  <a:schemeClr val="accent1"/>
                </a:solidFill>
                <a:latin typeface="Calibri" pitchFamily="34" charset="0"/>
                <a:cs typeface="Calibri" pitchFamily="34" charset="0"/>
              </a:rPr>
              <a:t>2</a:t>
            </a:r>
            <a:r>
              <a:rPr lang="en-GB" sz="800" b="1" cap="all" dirty="0">
                <a:solidFill>
                  <a:schemeClr val="accent1"/>
                </a:solidFill>
                <a:latin typeface="Calibri" pitchFamily="34" charset="0"/>
                <a:cs typeface="Calibri" pitchFamily="34" charset="0"/>
              </a:rPr>
              <a:t>/pH control </a:t>
            </a:r>
          </a:p>
          <a:p>
            <a:pPr lvl="0" algn="just"/>
            <a:r>
              <a:rPr lang="en-GB" sz="800" dirty="0">
                <a:solidFill>
                  <a:prstClr val="black"/>
                </a:solidFill>
                <a:latin typeface="Calibri" pitchFamily="34" charset="0"/>
                <a:cs typeface="Calibri" pitchFamily="34" charset="0"/>
              </a:rPr>
              <a:t>Gasses (CH</a:t>
            </a:r>
            <a:r>
              <a:rPr lang="en-GB" sz="800" baseline="-25000" dirty="0">
                <a:solidFill>
                  <a:prstClr val="black"/>
                </a:solidFill>
                <a:latin typeface="Calibri" pitchFamily="34" charset="0"/>
                <a:cs typeface="Calibri" pitchFamily="34" charset="0"/>
              </a:rPr>
              <a:t>4</a:t>
            </a:r>
            <a:r>
              <a:rPr lang="en-GB" sz="800" dirty="0">
                <a:solidFill>
                  <a:prstClr val="black"/>
                </a:solidFill>
                <a:latin typeface="Calibri" pitchFamily="34" charset="0"/>
                <a:cs typeface="Calibri" pitchFamily="34" charset="0"/>
              </a:rPr>
              <a:t> and </a:t>
            </a:r>
            <a:r>
              <a:rPr lang="en-US" sz="800" dirty="0">
                <a:solidFill>
                  <a:prstClr val="black"/>
                </a:solidFill>
                <a:latin typeface="Calibri" pitchFamily="34" charset="0"/>
                <a:cs typeface="Calibri" pitchFamily="34" charset="0"/>
              </a:rPr>
              <a:t>CO</a:t>
            </a:r>
            <a:r>
              <a:rPr lang="en-US" sz="800" baseline="-25000" dirty="0">
                <a:solidFill>
                  <a:prstClr val="black"/>
                </a:solidFill>
                <a:latin typeface="Calibri" pitchFamily="34" charset="0"/>
                <a:cs typeface="Calibri" pitchFamily="34" charset="0"/>
              </a:rPr>
              <a:t>2</a:t>
            </a:r>
            <a:r>
              <a:rPr lang="en-US" sz="800" dirty="0">
                <a:solidFill>
                  <a:prstClr val="black"/>
                </a:solidFill>
                <a:latin typeface="Calibri" pitchFamily="34" charset="0"/>
                <a:cs typeface="Calibri" pitchFamily="34" charset="0"/>
              </a:rPr>
              <a:t>) </a:t>
            </a:r>
            <a:r>
              <a:rPr lang="en-GB" sz="800" dirty="0">
                <a:solidFill>
                  <a:prstClr val="black"/>
                </a:solidFill>
                <a:latin typeface="Calibri" pitchFamily="34" charset="0"/>
                <a:cs typeface="Calibri" pitchFamily="34" charset="0"/>
              </a:rPr>
              <a:t>co-produced </a:t>
            </a:r>
            <a:r>
              <a:rPr lang="en-US" sz="800" dirty="0">
                <a:solidFill>
                  <a:prstClr val="black"/>
                </a:solidFill>
                <a:latin typeface="Calibri" pitchFamily="34" charset="0"/>
                <a:cs typeface="Calibri" pitchFamily="34" charset="0"/>
              </a:rPr>
              <a:t>with the geothermal water are commonly degassed in surface installations of geothermal doublets. The release of CO</a:t>
            </a:r>
            <a:r>
              <a:rPr lang="en-US" sz="800" baseline="-25000" dirty="0">
                <a:solidFill>
                  <a:prstClr val="black"/>
                </a:solidFill>
                <a:latin typeface="Calibri" pitchFamily="34" charset="0"/>
                <a:cs typeface="Calibri" pitchFamily="34" charset="0"/>
              </a:rPr>
              <a:t>2</a:t>
            </a:r>
            <a:r>
              <a:rPr lang="en-US" sz="800" dirty="0">
                <a:solidFill>
                  <a:prstClr val="black"/>
                </a:solidFill>
                <a:latin typeface="Calibri" pitchFamily="34" charset="0"/>
                <a:cs typeface="Calibri" pitchFamily="34" charset="0"/>
              </a:rPr>
              <a:t> increases the pH which may lead to precipitation of calcite scales. Re-injection of CO</a:t>
            </a:r>
            <a:r>
              <a:rPr lang="en-US" sz="800" baseline="-25000" dirty="0">
                <a:solidFill>
                  <a:prstClr val="black"/>
                </a:solidFill>
                <a:latin typeface="Calibri" pitchFamily="34" charset="0"/>
                <a:cs typeface="Calibri" pitchFamily="34" charset="0"/>
              </a:rPr>
              <a:t>2</a:t>
            </a:r>
            <a:r>
              <a:rPr lang="en-US" sz="800" dirty="0">
                <a:solidFill>
                  <a:prstClr val="black"/>
                </a:solidFill>
                <a:latin typeface="Calibri" pitchFamily="34" charset="0"/>
                <a:cs typeface="Calibri" pitchFamily="34" charset="0"/>
              </a:rPr>
              <a:t> or acidizing the water can prevent calcite scaling and even cause carbonates to dissolve in the well-near region thus increasing the injectivity of the reservoir. </a:t>
            </a:r>
            <a:endParaRPr lang="en-US" sz="1400" b="1" dirty="0">
              <a:solidFill>
                <a:srgbClr val="649EC9"/>
              </a:solidFill>
              <a:latin typeface="Calibri" pitchFamily="34" charset="0"/>
            </a:endParaRPr>
          </a:p>
        </p:txBody>
      </p:sp>
      <p:sp>
        <p:nvSpPr>
          <p:cNvPr id="3" name="Right Arrow 2"/>
          <p:cNvSpPr/>
          <p:nvPr/>
        </p:nvSpPr>
        <p:spPr>
          <a:xfrm>
            <a:off x="600076" y="2376326"/>
            <a:ext cx="5799137" cy="71438"/>
          </a:xfrm>
          <a:prstGeom prst="rightArrow">
            <a:avLst>
              <a:gd name="adj1" fmla="val 100000"/>
              <a:gd name="adj2" fmla="val 22932"/>
            </a:avLst>
          </a:prstGeom>
          <a:solidFill>
            <a:srgbClr val="649EC9"/>
          </a:solidFill>
          <a:ln w="25400">
            <a:solidFill>
              <a:srgbClr val="649EC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pic>
        <p:nvPicPr>
          <p:cNvPr id="14340" name="Picture 6" descr="*"/>
          <p:cNvPicPr>
            <a:picLocks noChangeArrowheads="1"/>
          </p:cNvPicPr>
          <p:nvPr/>
        </p:nvPicPr>
        <p:blipFill>
          <a:blip r:embed="rId4"/>
          <a:srcRect/>
          <a:stretch>
            <a:fillRect/>
          </a:stretch>
        </p:blipFill>
        <p:spPr bwMode="auto">
          <a:xfrm>
            <a:off x="188913" y="216532"/>
            <a:ext cx="107950" cy="252413"/>
          </a:xfrm>
          <a:prstGeom prst="rect">
            <a:avLst/>
          </a:prstGeom>
          <a:noFill/>
          <a:ln w="9525">
            <a:noFill/>
            <a:miter lim="800000"/>
            <a:headEnd/>
            <a:tailEnd/>
          </a:ln>
        </p:spPr>
      </p:pic>
      <p:sp>
        <p:nvSpPr>
          <p:cNvPr id="14341" name="TextBox 6"/>
          <p:cNvSpPr txBox="1">
            <a:spLocks noChangeArrowheads="1"/>
          </p:cNvSpPr>
          <p:nvPr/>
        </p:nvSpPr>
        <p:spPr bwMode="auto">
          <a:xfrm>
            <a:off x="296937" y="72070"/>
            <a:ext cx="6335638" cy="1384995"/>
          </a:xfrm>
          <a:prstGeom prst="rect">
            <a:avLst/>
          </a:prstGeom>
          <a:noFill/>
          <a:ln w="9525">
            <a:noFill/>
            <a:miter lim="800000"/>
            <a:headEnd/>
            <a:tailEnd/>
          </a:ln>
        </p:spPr>
        <p:txBody>
          <a:bodyPr wrap="square">
            <a:spAutoFit/>
          </a:bodyPr>
          <a:lstStyle/>
          <a:p>
            <a:r>
              <a:rPr lang="en-US" b="1" dirty="0">
                <a:solidFill>
                  <a:srgbClr val="649EC9"/>
                </a:solidFill>
                <a:latin typeface="Calibri" pitchFamily="34" charset="0"/>
              </a:rPr>
              <a:t>Improving Geothermal System Performance Through Collective Knowledge Building and Technology Development</a:t>
            </a:r>
          </a:p>
          <a:p>
            <a:r>
              <a:rPr lang="en-US" sz="1200" b="1" dirty="0">
                <a:latin typeface="Calibri" pitchFamily="34" charset="0"/>
              </a:rPr>
              <a:t>Laura Wasch (TNO), Raymond Creusen (WUR), Florian </a:t>
            </a:r>
            <a:r>
              <a:rPr lang="en-US" sz="1200" b="1" dirty="0" err="1">
                <a:latin typeface="Calibri" pitchFamily="34" charset="0"/>
              </a:rPr>
              <a:t>Eichinger</a:t>
            </a:r>
            <a:r>
              <a:rPr lang="en-US" sz="1200" b="1" dirty="0">
                <a:latin typeface="Calibri" pitchFamily="34" charset="0"/>
              </a:rPr>
              <a:t> (HI), Tanya Goldberg (GFZ), Claus </a:t>
            </a:r>
            <a:r>
              <a:rPr lang="en-US" sz="1200" b="1" dirty="0" err="1">
                <a:latin typeface="Calibri" pitchFamily="34" charset="0"/>
              </a:rPr>
              <a:t>Kjoller</a:t>
            </a:r>
            <a:r>
              <a:rPr lang="en-US" sz="1200" b="1" dirty="0">
                <a:latin typeface="Calibri" pitchFamily="34" charset="0"/>
              </a:rPr>
              <a:t> (GEUS), Simona </a:t>
            </a:r>
            <a:r>
              <a:rPr lang="en-US" sz="1200" b="1" dirty="0" err="1">
                <a:latin typeface="Calibri" pitchFamily="34" charset="0"/>
              </a:rPr>
              <a:t>Regenspurg</a:t>
            </a:r>
            <a:r>
              <a:rPr lang="en-US" sz="1200" b="1" dirty="0">
                <a:latin typeface="Calibri" pitchFamily="34" charset="0"/>
              </a:rPr>
              <a:t> (GFZ), Troels </a:t>
            </a:r>
            <a:r>
              <a:rPr lang="en-US" sz="1200" b="1" dirty="0" err="1">
                <a:latin typeface="Calibri" pitchFamily="34" charset="0"/>
              </a:rPr>
              <a:t>Mathiesen</a:t>
            </a:r>
            <a:r>
              <a:rPr lang="en-US" sz="1200" b="1" dirty="0">
                <a:latin typeface="Calibri" pitchFamily="34" charset="0"/>
              </a:rPr>
              <a:t> (FORCE Technology), Pejman Shoeibi Omrani (TNO) and Viola van Pul-Verboom (TNO)</a:t>
            </a:r>
          </a:p>
          <a:p>
            <a:r>
              <a:rPr lang="en-US" sz="1100" i="1" dirty="0">
                <a:latin typeface="Calibri" pitchFamily="34" charset="0"/>
              </a:rPr>
              <a:t>Contact: Laura.wasch@tno.nl</a:t>
            </a:r>
          </a:p>
        </p:txBody>
      </p:sp>
      <p:cxnSp>
        <p:nvCxnSpPr>
          <p:cNvPr id="15" name="Straight Connector 14"/>
          <p:cNvCxnSpPr/>
          <p:nvPr/>
        </p:nvCxnSpPr>
        <p:spPr>
          <a:xfrm>
            <a:off x="225425" y="539552"/>
            <a:ext cx="4763" cy="8208000"/>
          </a:xfrm>
          <a:prstGeom prst="line">
            <a:avLst/>
          </a:prstGeom>
          <a:ln w="6350"/>
        </p:spPr>
        <p:style>
          <a:lnRef idx="1">
            <a:schemeClr val="dk1"/>
          </a:lnRef>
          <a:fillRef idx="0">
            <a:schemeClr val="dk1"/>
          </a:fillRef>
          <a:effectRef idx="0">
            <a:schemeClr val="dk1"/>
          </a:effectRef>
          <a:fontRef idx="minor">
            <a:schemeClr val="tx1"/>
          </a:fontRef>
        </p:style>
      </p:cxnSp>
      <p:sp>
        <p:nvSpPr>
          <p:cNvPr id="6" name="Chevron 5"/>
          <p:cNvSpPr/>
          <p:nvPr/>
        </p:nvSpPr>
        <p:spPr>
          <a:xfrm>
            <a:off x="-144463" y="2376326"/>
            <a:ext cx="396876" cy="71438"/>
          </a:xfrm>
          <a:prstGeom prst="chevron">
            <a:avLst>
              <a:gd name="adj" fmla="val 22766"/>
            </a:avLst>
          </a:prstGeom>
          <a:solidFill>
            <a:schemeClr val="tx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dirty="0">
              <a:solidFill>
                <a:schemeClr val="tx1"/>
              </a:solidFill>
            </a:endParaRPr>
          </a:p>
        </p:txBody>
      </p:sp>
      <p:sp>
        <p:nvSpPr>
          <p:cNvPr id="19" name="Chevron 18"/>
          <p:cNvSpPr/>
          <p:nvPr/>
        </p:nvSpPr>
        <p:spPr>
          <a:xfrm>
            <a:off x="6426200" y="2376326"/>
            <a:ext cx="468313" cy="71438"/>
          </a:xfrm>
          <a:prstGeom prst="chevron">
            <a:avLst>
              <a:gd name="adj" fmla="val 22766"/>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dirty="0">
              <a:solidFill>
                <a:schemeClr val="tx1"/>
              </a:solidFill>
            </a:endParaRPr>
          </a:p>
        </p:txBody>
      </p:sp>
      <p:sp>
        <p:nvSpPr>
          <p:cNvPr id="17" name="Chevron 16"/>
          <p:cNvSpPr/>
          <p:nvPr/>
        </p:nvSpPr>
        <p:spPr>
          <a:xfrm>
            <a:off x="368300" y="2376326"/>
            <a:ext cx="252413" cy="71438"/>
          </a:xfrm>
          <a:prstGeom prst="chevron">
            <a:avLst>
              <a:gd name="adj" fmla="val 22766"/>
            </a:avLst>
          </a:prstGeom>
          <a:solidFill>
            <a:srgbClr val="649EC9"/>
          </a:solidFill>
          <a:ln>
            <a:solidFill>
              <a:srgbClr val="649EC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dirty="0">
              <a:solidFill>
                <a:schemeClr val="tx1"/>
              </a:solidFill>
            </a:endParaRPr>
          </a:p>
        </p:txBody>
      </p:sp>
      <p:pic>
        <p:nvPicPr>
          <p:cNvPr id="14351" name="Picture 6" descr="*"/>
          <p:cNvPicPr>
            <a:picLocks noChangeAspect="1" noChangeArrowheads="1"/>
          </p:cNvPicPr>
          <p:nvPr/>
        </p:nvPicPr>
        <p:blipFill>
          <a:blip r:embed="rId5"/>
          <a:srcRect/>
          <a:stretch>
            <a:fillRect/>
          </a:stretch>
        </p:blipFill>
        <p:spPr bwMode="auto">
          <a:xfrm>
            <a:off x="188640" y="8820472"/>
            <a:ext cx="69850" cy="152400"/>
          </a:xfrm>
          <a:prstGeom prst="rect">
            <a:avLst/>
          </a:prstGeom>
          <a:noFill/>
          <a:ln w="9525">
            <a:noFill/>
            <a:miter lim="800000"/>
            <a:headEnd/>
            <a:tailEnd/>
          </a:ln>
        </p:spPr>
      </p:pic>
      <p:sp>
        <p:nvSpPr>
          <p:cNvPr id="22" name="Chevron 21"/>
          <p:cNvSpPr/>
          <p:nvPr/>
        </p:nvSpPr>
        <p:spPr>
          <a:xfrm>
            <a:off x="277813" y="2376326"/>
            <a:ext cx="71437" cy="71438"/>
          </a:xfrm>
          <a:prstGeom prst="chevron">
            <a:avLst>
              <a:gd name="adj" fmla="val 22766"/>
            </a:avLst>
          </a:prstGeom>
          <a:solidFill>
            <a:srgbClr val="649EC9"/>
          </a:solidFill>
          <a:ln w="25400">
            <a:solidFill>
              <a:srgbClr val="649EC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dirty="0">
              <a:solidFill>
                <a:schemeClr val="tx1"/>
              </a:solidFill>
            </a:endParaRPr>
          </a:p>
        </p:txBody>
      </p:sp>
      <p:sp>
        <p:nvSpPr>
          <p:cNvPr id="14356" name="Rectangle 17"/>
          <p:cNvSpPr>
            <a:spLocks noChangeArrowheads="1"/>
          </p:cNvSpPr>
          <p:nvPr/>
        </p:nvSpPr>
        <p:spPr bwMode="auto">
          <a:xfrm>
            <a:off x="0" y="108582"/>
            <a:ext cx="6858000" cy="0"/>
          </a:xfrm>
          <a:prstGeom prst="rect">
            <a:avLst/>
          </a:prstGeom>
          <a:noFill/>
          <a:ln w="9525">
            <a:noFill/>
            <a:miter lim="800000"/>
            <a:headEnd/>
            <a:tailEnd/>
          </a:ln>
        </p:spPr>
        <p:txBody>
          <a:bodyPr wrap="none" anchor="ctr">
            <a:spAutoFit/>
          </a:bodyPr>
          <a:lstStyle/>
          <a:p>
            <a:endParaRPr lang="en-GB">
              <a:latin typeface="Calibri" pitchFamily="34" charset="0"/>
            </a:endParaRPr>
          </a:p>
        </p:txBody>
      </p:sp>
      <p:sp>
        <p:nvSpPr>
          <p:cNvPr id="14357" name="Rectangle 20"/>
          <p:cNvSpPr>
            <a:spLocks noChangeArrowheads="1"/>
          </p:cNvSpPr>
          <p:nvPr/>
        </p:nvSpPr>
        <p:spPr bwMode="auto">
          <a:xfrm>
            <a:off x="0" y="108582"/>
            <a:ext cx="6858000" cy="0"/>
          </a:xfrm>
          <a:prstGeom prst="rect">
            <a:avLst/>
          </a:prstGeom>
          <a:noFill/>
          <a:ln w="9525">
            <a:noFill/>
            <a:miter lim="800000"/>
            <a:headEnd/>
            <a:tailEnd/>
          </a:ln>
        </p:spPr>
        <p:txBody>
          <a:bodyPr wrap="none" anchor="ctr">
            <a:spAutoFit/>
          </a:bodyPr>
          <a:lstStyle/>
          <a:p>
            <a:endParaRPr lang="en-GB">
              <a:latin typeface="Calibri" pitchFamily="34" charset="0"/>
            </a:endParaRPr>
          </a:p>
        </p:txBody>
      </p:sp>
      <p:sp>
        <p:nvSpPr>
          <p:cNvPr id="14360" name="Rectangle 39"/>
          <p:cNvSpPr>
            <a:spLocks noChangeArrowheads="1"/>
          </p:cNvSpPr>
          <p:nvPr/>
        </p:nvSpPr>
        <p:spPr bwMode="auto">
          <a:xfrm>
            <a:off x="230187" y="8732960"/>
            <a:ext cx="6308715" cy="303536"/>
          </a:xfrm>
          <a:prstGeom prst="rect">
            <a:avLst/>
          </a:prstGeom>
          <a:noFill/>
          <a:ln w="9525">
            <a:noFill/>
            <a:miter lim="800000"/>
            <a:headEnd/>
            <a:tailEnd/>
          </a:ln>
        </p:spPr>
        <p:txBody>
          <a:bodyPr wrap="square" lIns="72000" tIns="36000" rIns="72000" bIns="36000">
            <a:spAutoFit/>
          </a:bodyPr>
          <a:lstStyle/>
          <a:p>
            <a:r>
              <a:rPr lang="en-GB" sz="500" b="1" dirty="0">
                <a:solidFill>
                  <a:srgbClr val="649EC9"/>
                </a:solidFill>
                <a:latin typeface="Calibri" pitchFamily="34" charset="0"/>
              </a:rPr>
              <a:t>ACKNOWLEDGEMENTS</a:t>
            </a:r>
            <a:endParaRPr lang="en-GB" sz="500" dirty="0">
              <a:latin typeface="Calibri" pitchFamily="34" charset="0"/>
            </a:endParaRPr>
          </a:p>
          <a:p>
            <a:r>
              <a:rPr lang="en-US" sz="500" dirty="0">
                <a:latin typeface="Calibri" pitchFamily="34" charset="0"/>
              </a:rPr>
              <a:t>This project has been subsidized through the ERANET </a:t>
            </a:r>
            <a:r>
              <a:rPr lang="en-US" sz="500" dirty="0" err="1">
                <a:latin typeface="Calibri" pitchFamily="34" charset="0"/>
              </a:rPr>
              <a:t>Cofund</a:t>
            </a:r>
            <a:r>
              <a:rPr lang="en-US" sz="500" dirty="0">
                <a:latin typeface="Calibri" pitchFamily="34" charset="0"/>
              </a:rPr>
              <a:t> GEOTHERMICA (Project no. 731117), from the European Commission, </a:t>
            </a:r>
            <a:r>
              <a:rPr lang="en-US" sz="500" dirty="0" err="1">
                <a:latin typeface="Calibri" pitchFamily="34" charset="0"/>
              </a:rPr>
              <a:t>Topsector</a:t>
            </a:r>
            <a:r>
              <a:rPr lang="en-US" sz="500" dirty="0">
                <a:latin typeface="Calibri" pitchFamily="34" charset="0"/>
              </a:rPr>
              <a:t> Energy subsidy from the Ministry of Economic Affairs of the Netherlands, Federal Ministry for Economic Affairs and Energy of Germany and EUDP</a:t>
            </a:r>
            <a:endParaRPr lang="en-GB" sz="500" dirty="0">
              <a:latin typeface="Calibri" pitchFamily="34" charset="0"/>
            </a:endParaRPr>
          </a:p>
        </p:txBody>
      </p:sp>
      <p:sp>
        <p:nvSpPr>
          <p:cNvPr id="14361" name="Rectangle 6"/>
          <p:cNvSpPr>
            <a:spLocks noChangeArrowheads="1"/>
          </p:cNvSpPr>
          <p:nvPr/>
        </p:nvSpPr>
        <p:spPr bwMode="auto">
          <a:xfrm>
            <a:off x="184150" y="68894"/>
            <a:ext cx="184150" cy="366713"/>
          </a:xfrm>
          <a:prstGeom prst="rect">
            <a:avLst/>
          </a:prstGeom>
          <a:noFill/>
          <a:ln w="9525">
            <a:noFill/>
            <a:miter lim="800000"/>
            <a:headEnd/>
            <a:tailEnd/>
          </a:ln>
        </p:spPr>
        <p:txBody>
          <a:bodyPr wrap="none" anchor="ctr">
            <a:spAutoFit/>
          </a:bodyPr>
          <a:lstStyle/>
          <a:p>
            <a:endParaRPr lang="en-GB">
              <a:latin typeface="Calibri" pitchFamily="34" charset="0"/>
            </a:endParaRPr>
          </a:p>
        </p:txBody>
      </p:sp>
      <p:sp>
        <p:nvSpPr>
          <p:cNvPr id="14387" name="Rectangle 51"/>
          <p:cNvSpPr>
            <a:spLocks noChangeArrowheads="1"/>
          </p:cNvSpPr>
          <p:nvPr/>
        </p:nvSpPr>
        <p:spPr bwMode="auto">
          <a:xfrm>
            <a:off x="152636" y="1908274"/>
            <a:ext cx="1119188" cy="274638"/>
          </a:xfrm>
          <a:prstGeom prst="rect">
            <a:avLst/>
          </a:prstGeom>
          <a:noFill/>
          <a:ln w="9525">
            <a:noFill/>
            <a:miter lim="800000"/>
            <a:headEnd/>
            <a:tailEnd/>
          </a:ln>
          <a:effectLst/>
        </p:spPr>
        <p:txBody>
          <a:bodyPr wrap="none" anchor="ctr">
            <a:spAutoFit/>
          </a:bodyPr>
          <a:lstStyle/>
          <a:p>
            <a:r>
              <a:rPr lang="en-US" sz="1200" dirty="0">
                <a:ea typeface="Times New Roman" pitchFamily="18" charset="0"/>
                <a:cs typeface="Times-Roman" charset="0"/>
              </a:rPr>
              <a:t>	</a:t>
            </a:r>
            <a:r>
              <a:rPr lang="en-US" sz="600" dirty="0">
                <a:ea typeface="Times New Roman" pitchFamily="18" charset="0"/>
                <a:cs typeface="Times-Roman" charset="0"/>
              </a:rPr>
              <a:t> </a:t>
            </a:r>
            <a:endParaRPr lang="en-US" dirty="0">
              <a:ea typeface="Times New Roman" pitchFamily="18" charset="0"/>
              <a:cs typeface="Times-Roman" charset="0"/>
            </a:endParaRPr>
          </a:p>
        </p:txBody>
      </p:sp>
      <p:pic>
        <p:nvPicPr>
          <p:cNvPr id="14407" name="Picture 71" descr="TNO Logo zwart 300dpi"/>
          <p:cNvPicPr>
            <a:picLocks noChangeAspect="1" noChangeArrowheads="1"/>
          </p:cNvPicPr>
          <p:nvPr/>
        </p:nvPicPr>
        <p:blipFill>
          <a:blip r:embed="rId6"/>
          <a:srcRect/>
          <a:stretch>
            <a:fillRect/>
          </a:stretch>
        </p:blipFill>
        <p:spPr bwMode="auto">
          <a:xfrm>
            <a:off x="403504" y="1511660"/>
            <a:ext cx="1477324" cy="252000"/>
          </a:xfrm>
          <a:prstGeom prst="rect">
            <a:avLst/>
          </a:prstGeom>
          <a:noFill/>
        </p:spPr>
      </p:pic>
      <p:pic>
        <p:nvPicPr>
          <p:cNvPr id="8" name="Picture 7">
            <a:extLst>
              <a:ext uri="{FF2B5EF4-FFF2-40B4-BE49-F238E27FC236}">
                <a16:creationId xmlns:a16="http://schemas.microsoft.com/office/drawing/2014/main" id="{0ED9535F-6E64-4D29-A020-54DCB269EF4A}"/>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956379" y="1475688"/>
            <a:ext cx="732761" cy="288000"/>
          </a:xfrm>
          <a:prstGeom prst="rect">
            <a:avLst/>
          </a:prstGeom>
        </p:spPr>
      </p:pic>
      <p:pic>
        <p:nvPicPr>
          <p:cNvPr id="11" name="Picture 10">
            <a:extLst>
              <a:ext uri="{FF2B5EF4-FFF2-40B4-BE49-F238E27FC236}">
                <a16:creationId xmlns:a16="http://schemas.microsoft.com/office/drawing/2014/main" id="{D8CF9DF2-A70F-49A6-8739-550301CEF16C}"/>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901772" y="1449747"/>
            <a:ext cx="466818" cy="612000"/>
          </a:xfrm>
          <a:prstGeom prst="rect">
            <a:avLst/>
          </a:prstGeom>
        </p:spPr>
      </p:pic>
      <p:pic>
        <p:nvPicPr>
          <p:cNvPr id="24" name="Picture 23">
            <a:extLst>
              <a:ext uri="{FF2B5EF4-FFF2-40B4-BE49-F238E27FC236}">
                <a16:creationId xmlns:a16="http://schemas.microsoft.com/office/drawing/2014/main" id="{2F2F00DB-F36B-4E30-BCF1-18DD8175E39D}"/>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1078" t="26662" r="7362" b="33557"/>
          <a:stretch/>
        </p:blipFill>
        <p:spPr>
          <a:xfrm>
            <a:off x="3789040" y="1871732"/>
            <a:ext cx="936458" cy="288000"/>
          </a:xfrm>
          <a:prstGeom prst="rect">
            <a:avLst/>
          </a:prstGeom>
        </p:spPr>
      </p:pic>
      <p:pic>
        <p:nvPicPr>
          <p:cNvPr id="26" name="Picture 25">
            <a:extLst>
              <a:ext uri="{FF2B5EF4-FFF2-40B4-BE49-F238E27FC236}">
                <a16:creationId xmlns:a16="http://schemas.microsoft.com/office/drawing/2014/main" id="{8678C316-E616-40C4-9E77-D9FD7682D5E6}"/>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t="8409" b="8871"/>
          <a:stretch/>
        </p:blipFill>
        <p:spPr>
          <a:xfrm>
            <a:off x="4845200" y="1447290"/>
            <a:ext cx="950975" cy="612000"/>
          </a:xfrm>
          <a:prstGeom prst="rect">
            <a:avLst/>
          </a:prstGeom>
        </p:spPr>
      </p:pic>
      <p:pic>
        <p:nvPicPr>
          <p:cNvPr id="28" name="Picture 27">
            <a:extLst>
              <a:ext uri="{FF2B5EF4-FFF2-40B4-BE49-F238E27FC236}">
                <a16:creationId xmlns:a16="http://schemas.microsoft.com/office/drawing/2014/main" id="{1487DB0B-F26B-4147-84EE-5AFB5F74100E}"/>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165237" y="1504208"/>
            <a:ext cx="1515791" cy="288000"/>
          </a:xfrm>
          <a:prstGeom prst="rect">
            <a:avLst/>
          </a:prstGeom>
        </p:spPr>
      </p:pic>
      <p:sp>
        <p:nvSpPr>
          <p:cNvPr id="60" name="TextBox 7">
            <a:extLst>
              <a:ext uri="{FF2B5EF4-FFF2-40B4-BE49-F238E27FC236}">
                <a16:creationId xmlns:a16="http://schemas.microsoft.com/office/drawing/2014/main" id="{F0B63A62-6F11-4EDC-B90E-F2F02354E2C8}"/>
              </a:ext>
            </a:extLst>
          </p:cNvPr>
          <p:cNvSpPr txBox="1">
            <a:spLocks noChangeArrowheads="1"/>
          </p:cNvSpPr>
          <p:nvPr/>
        </p:nvSpPr>
        <p:spPr bwMode="auto">
          <a:xfrm>
            <a:off x="296861" y="2571964"/>
            <a:ext cx="2760121" cy="2240613"/>
          </a:xfrm>
          <a:prstGeom prst="rect">
            <a:avLst/>
          </a:prstGeom>
          <a:solidFill>
            <a:schemeClr val="bg1"/>
          </a:solidFill>
          <a:ln w="9525">
            <a:noFill/>
            <a:miter lim="800000"/>
            <a:headEnd/>
            <a:tailEnd/>
          </a:ln>
        </p:spPr>
        <p:txBody>
          <a:bodyPr wrap="square" lIns="36576" tIns="27432" rIns="36576" bIns="27432">
            <a:spAutoFit/>
          </a:bodyPr>
          <a:lstStyle/>
          <a:p>
            <a:pPr algn="just"/>
            <a:r>
              <a:rPr lang="en-GB" sz="1400" b="1" dirty="0">
                <a:solidFill>
                  <a:srgbClr val="649EC9"/>
                </a:solidFill>
                <a:latin typeface="Calibri" pitchFamily="34" charset="0"/>
              </a:rPr>
              <a:t>INTRODUCTION</a:t>
            </a:r>
          </a:p>
          <a:p>
            <a:pPr algn="just"/>
            <a:r>
              <a:rPr lang="en-US" sz="800" dirty="0">
                <a:latin typeface="Calibri" pitchFamily="34" charset="0"/>
                <a:cs typeface="Calibri" pitchFamily="34" charset="0"/>
              </a:rPr>
              <a:t>Despite years of experience with geothermal systems, the geothermal sector still faces a significant number of underperforming doublets, posing a strong limitation on the growth of geothermal energy utilization.</a:t>
            </a:r>
          </a:p>
          <a:p>
            <a:pPr algn="just"/>
            <a:r>
              <a:rPr lang="en-US" sz="800" b="1" dirty="0">
                <a:solidFill>
                  <a:schemeClr val="accent1"/>
                </a:solidFill>
                <a:latin typeface="Calibri" pitchFamily="34" charset="0"/>
                <a:cs typeface="Calibri" pitchFamily="34" charset="0"/>
              </a:rPr>
              <a:t>A key operational challenge in geothermal energy</a:t>
            </a:r>
            <a:r>
              <a:rPr lang="en-US" sz="800" dirty="0">
                <a:solidFill>
                  <a:schemeClr val="accent1"/>
                </a:solidFill>
                <a:latin typeface="Calibri" pitchFamily="34" charset="0"/>
                <a:cs typeface="Calibri" pitchFamily="34" charset="0"/>
              </a:rPr>
              <a:t> </a:t>
            </a:r>
            <a:r>
              <a:rPr lang="en-US" sz="800" dirty="0">
                <a:latin typeface="Calibri" pitchFamily="34" charset="0"/>
                <a:cs typeface="Calibri" pitchFamily="34" charset="0"/>
              </a:rPr>
              <a:t>production is restricted flow. Major obstacles for flow are scaling (mineral deposition), clogging (solid particle deposition), corrosion and inefficient injection strategies. These issues result in high and mostly unforeseen costs for workovers and </a:t>
            </a:r>
            <a:r>
              <a:rPr lang="en-US" sz="800">
                <a:latin typeface="Calibri" pitchFamily="34" charset="0"/>
                <a:cs typeface="Calibri" pitchFamily="34" charset="0"/>
              </a:rPr>
              <a:t>additionally reduced </a:t>
            </a:r>
            <a:r>
              <a:rPr lang="en-US" sz="800" dirty="0">
                <a:latin typeface="Calibri" pitchFamily="34" charset="0"/>
                <a:cs typeface="Calibri" pitchFamily="34" charset="0"/>
              </a:rPr>
              <a:t>energy production.</a:t>
            </a:r>
          </a:p>
          <a:p>
            <a:pPr algn="just"/>
            <a:r>
              <a:rPr lang="en-US" sz="800" b="1" dirty="0">
                <a:solidFill>
                  <a:schemeClr val="accent1"/>
                </a:solidFill>
                <a:latin typeface="Calibri" pitchFamily="34" charset="0"/>
              </a:rPr>
              <a:t>The overarching objective of the PERFORM project</a:t>
            </a:r>
            <a:r>
              <a:rPr lang="en-US" sz="800" dirty="0">
                <a:solidFill>
                  <a:schemeClr val="accent1"/>
                </a:solidFill>
                <a:latin typeface="Calibri" pitchFamily="34" charset="0"/>
              </a:rPr>
              <a:t> </a:t>
            </a:r>
            <a:r>
              <a:rPr lang="en-US" sz="800" dirty="0">
                <a:latin typeface="Calibri" pitchFamily="34" charset="0"/>
              </a:rPr>
              <a:t>is to improve geothermal system performance, lower operational expenses and extend the life-time of infrastructure by the concept of combining data collection, predictive modelling and innovative technology development of new/improved, cost-effective methods for scaling prevention and injectivity improvement.</a:t>
            </a:r>
            <a:endParaRPr lang="en-GB" sz="800" dirty="0">
              <a:latin typeface="Calibri" pitchFamily="34" charset="0"/>
            </a:endParaRPr>
          </a:p>
        </p:txBody>
      </p:sp>
      <p:cxnSp>
        <p:nvCxnSpPr>
          <p:cNvPr id="61" name="Straight Connector 60">
            <a:extLst>
              <a:ext uri="{FF2B5EF4-FFF2-40B4-BE49-F238E27FC236}">
                <a16:creationId xmlns:a16="http://schemas.microsoft.com/office/drawing/2014/main" id="{B4C0E938-D2BD-4D4D-8A34-21ED2C38371F}"/>
              </a:ext>
            </a:extLst>
          </p:cNvPr>
          <p:cNvCxnSpPr>
            <a:cxnSpLocks/>
          </p:cNvCxnSpPr>
          <p:nvPr/>
        </p:nvCxnSpPr>
        <p:spPr>
          <a:xfrm flipH="1">
            <a:off x="3120047" y="2631467"/>
            <a:ext cx="7215" cy="2169061"/>
          </a:xfrm>
          <a:prstGeom prst="line">
            <a:avLst/>
          </a:prstGeom>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AB72FA92-B785-4F6F-8262-8BE2B902D154}"/>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405493" y="1835728"/>
            <a:ext cx="1403327" cy="288000"/>
          </a:xfrm>
          <a:prstGeom prst="rect">
            <a:avLst/>
          </a:prstGeom>
        </p:spPr>
      </p:pic>
      <p:grpSp>
        <p:nvGrpSpPr>
          <p:cNvPr id="9" name="Group 8">
            <a:extLst>
              <a:ext uri="{FF2B5EF4-FFF2-40B4-BE49-F238E27FC236}">
                <a16:creationId xmlns:a16="http://schemas.microsoft.com/office/drawing/2014/main" id="{59C91214-CEB3-4B71-AFDB-7D61F82FCE77}"/>
              </a:ext>
            </a:extLst>
          </p:cNvPr>
          <p:cNvGrpSpPr/>
          <p:nvPr/>
        </p:nvGrpSpPr>
        <p:grpSpPr>
          <a:xfrm>
            <a:off x="2132856" y="4896036"/>
            <a:ext cx="2377897" cy="3852428"/>
            <a:chOff x="2340178" y="4720193"/>
            <a:chExt cx="2377897" cy="3852428"/>
          </a:xfrm>
        </p:grpSpPr>
        <p:sp>
          <p:nvSpPr>
            <p:cNvPr id="31" name="Block Arc 30">
              <a:extLst>
                <a:ext uri="{FF2B5EF4-FFF2-40B4-BE49-F238E27FC236}">
                  <a16:creationId xmlns:a16="http://schemas.microsoft.com/office/drawing/2014/main" id="{5680FF2E-A0FE-4326-86F6-2C6214FE91D6}"/>
                </a:ext>
              </a:extLst>
            </p:cNvPr>
            <p:cNvSpPr/>
            <p:nvPr/>
          </p:nvSpPr>
          <p:spPr>
            <a:xfrm rot="16200000">
              <a:off x="1567889" y="6452950"/>
              <a:ext cx="2340000" cy="684075"/>
            </a:xfrm>
            <a:prstGeom prst="blockArc">
              <a:avLst>
                <a:gd name="adj1" fmla="val 10782705"/>
                <a:gd name="adj2" fmla="val 21593653"/>
                <a:gd name="adj3" fmla="val 8624"/>
              </a:avLst>
            </a:prstGeom>
            <a:gradFill flip="none" rotWithShape="1">
              <a:gsLst>
                <a:gs pos="0">
                  <a:srgbClr val="7030A0"/>
                </a:gs>
                <a:gs pos="100000">
                  <a:srgbClr val="0070C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
          <p:nvSpPr>
            <p:cNvPr id="80" name="Block Arc 79">
              <a:extLst>
                <a:ext uri="{FF2B5EF4-FFF2-40B4-BE49-F238E27FC236}">
                  <a16:creationId xmlns:a16="http://schemas.microsoft.com/office/drawing/2014/main" id="{3D6895FA-D82A-49A1-940D-1CDA20640C93}"/>
                </a:ext>
              </a:extLst>
            </p:cNvPr>
            <p:cNvSpPr/>
            <p:nvPr/>
          </p:nvSpPr>
          <p:spPr>
            <a:xfrm rot="5400000" flipH="1">
              <a:off x="3139121" y="6456235"/>
              <a:ext cx="2340000" cy="684077"/>
            </a:xfrm>
            <a:prstGeom prst="blockArc">
              <a:avLst>
                <a:gd name="adj1" fmla="val 10782705"/>
                <a:gd name="adj2" fmla="val 33883"/>
                <a:gd name="adj3" fmla="val 8619"/>
              </a:avLst>
            </a:prstGeom>
            <a:gradFill flip="none" rotWithShape="1">
              <a:gsLst>
                <a:gs pos="0">
                  <a:srgbClr val="7030A0"/>
                </a:gs>
                <a:gs pos="100000">
                  <a:srgbClr val="FF0000"/>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pic>
          <p:nvPicPr>
            <p:cNvPr id="14348" name="Picture 14347">
              <a:extLst>
                <a:ext uri="{FF2B5EF4-FFF2-40B4-BE49-F238E27FC236}">
                  <a16:creationId xmlns:a16="http://schemas.microsoft.com/office/drawing/2014/main" id="{464728C4-E3D3-41B1-9C76-088E81ED2532}"/>
                </a:ext>
              </a:extLst>
            </p:cNvPr>
            <p:cNvPicPr>
              <a:picLocks noChangeAspect="1"/>
            </p:cNvPicPr>
            <p:nvPr/>
          </p:nvPicPr>
          <p:blipFill rotWithShape="1">
            <a:blip r:embed="rId13">
              <a:extLst>
                <a:ext uri="{28A0092B-C50C-407E-A947-70E740481C1C}">
                  <a14:useLocalDpi xmlns:a14="http://schemas.microsoft.com/office/drawing/2010/main" val="0"/>
                </a:ext>
              </a:extLst>
            </a:blip>
            <a:srcRect l="81100" t="45890" r="1868" b="6701"/>
            <a:stretch/>
          </p:blipFill>
          <p:spPr>
            <a:xfrm>
              <a:off x="2668621" y="5616116"/>
              <a:ext cx="1711640" cy="2487336"/>
            </a:xfrm>
            <a:prstGeom prst="rect">
              <a:avLst/>
            </a:prstGeom>
          </p:spPr>
        </p:pic>
        <p:sp>
          <p:nvSpPr>
            <p:cNvPr id="14373" name="Rectangle 92"/>
            <p:cNvSpPr>
              <a:spLocks noChangeArrowheads="1"/>
            </p:cNvSpPr>
            <p:nvPr/>
          </p:nvSpPr>
          <p:spPr bwMode="auto">
            <a:xfrm>
              <a:off x="2561685" y="8049401"/>
              <a:ext cx="2020078" cy="523220"/>
            </a:xfrm>
            <a:prstGeom prst="rect">
              <a:avLst/>
            </a:prstGeom>
            <a:noFill/>
            <a:ln w="9525">
              <a:noFill/>
              <a:miter lim="800000"/>
              <a:headEnd/>
              <a:tailEnd/>
            </a:ln>
          </p:spPr>
          <p:txBody>
            <a:bodyPr wrap="square" anchor="ctr">
              <a:spAutoFit/>
            </a:bodyPr>
            <a:lstStyle/>
            <a:p>
              <a:r>
                <a:rPr lang="en-US" sz="700" dirty="0">
                  <a:solidFill>
                    <a:srgbClr val="649EC9"/>
                  </a:solidFill>
                  <a:latin typeface="Calibri" pitchFamily="34" charset="0"/>
                  <a:cs typeface="Calibri" pitchFamily="34" charset="0"/>
                </a:rPr>
                <a:t>Fig1: The cycle of production and injection of geothermal water for electricity production and greenhouse heating, optimized with innovative technologies developed in the PERFORM project.</a:t>
              </a:r>
            </a:p>
          </p:txBody>
        </p:sp>
        <p:pic>
          <p:nvPicPr>
            <p:cNvPr id="30" name="Picture 29">
              <a:extLst>
                <a:ext uri="{FF2B5EF4-FFF2-40B4-BE49-F238E27FC236}">
                  <a16:creationId xmlns:a16="http://schemas.microsoft.com/office/drawing/2014/main" id="{79626B3A-DFE3-483D-9FC4-ECFD4461D89F}"/>
                </a:ext>
              </a:extLst>
            </p:cNvPr>
            <p:cNvPicPr>
              <a:picLocks noChangeAspect="1"/>
            </p:cNvPicPr>
            <p:nvPr/>
          </p:nvPicPr>
          <p:blipFill rotWithShape="1">
            <a:blip r:embed="rId14" cstate="print">
              <a:extLst>
                <a:ext uri="{28A0092B-C50C-407E-A947-70E740481C1C}">
                  <a14:useLocalDpi xmlns:a14="http://schemas.microsoft.com/office/drawing/2010/main" val="0"/>
                </a:ext>
              </a:extLst>
            </a:blip>
            <a:srcRect l="20842" t="44470" r="19359" b="47478"/>
            <a:stretch/>
          </p:blipFill>
          <p:spPr>
            <a:xfrm>
              <a:off x="2642593" y="4720193"/>
              <a:ext cx="1814924" cy="345784"/>
            </a:xfrm>
            <a:prstGeom prst="rect">
              <a:avLst/>
            </a:prstGeom>
            <a:ln>
              <a:noFill/>
            </a:ln>
          </p:spPr>
        </p:pic>
        <p:sp>
          <p:nvSpPr>
            <p:cNvPr id="14337" name="Half Frame 14336">
              <a:extLst>
                <a:ext uri="{FF2B5EF4-FFF2-40B4-BE49-F238E27FC236}">
                  <a16:creationId xmlns:a16="http://schemas.microsoft.com/office/drawing/2014/main" id="{039C414B-C3EA-4CB3-AD79-A0D401B817A0}"/>
                </a:ext>
              </a:extLst>
            </p:cNvPr>
            <p:cNvSpPr/>
            <p:nvPr/>
          </p:nvSpPr>
          <p:spPr>
            <a:xfrm rot="18866085" flipV="1">
              <a:off x="2340178" y="6577714"/>
              <a:ext cx="180000" cy="180000"/>
            </a:xfrm>
            <a:prstGeom prst="halfFrame">
              <a:avLst>
                <a:gd name="adj1" fmla="val 29085"/>
                <a:gd name="adj2" fmla="val 29085"/>
              </a:avLst>
            </a:prstGeom>
            <a:solidFill>
              <a:srgbClr val="205F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
          <p:nvSpPr>
            <p:cNvPr id="67" name="Half Frame 66">
              <a:extLst>
                <a:ext uri="{FF2B5EF4-FFF2-40B4-BE49-F238E27FC236}">
                  <a16:creationId xmlns:a16="http://schemas.microsoft.com/office/drawing/2014/main" id="{9744E81D-60C4-4C53-B284-16BD1C3BCD52}"/>
                </a:ext>
              </a:extLst>
            </p:cNvPr>
            <p:cNvSpPr/>
            <p:nvPr/>
          </p:nvSpPr>
          <p:spPr>
            <a:xfrm rot="2667922">
              <a:off x="4538075" y="6680606"/>
              <a:ext cx="180000" cy="180000"/>
            </a:xfrm>
            <a:prstGeom prst="halfFrame">
              <a:avLst>
                <a:gd name="adj1" fmla="val 29085"/>
                <a:gd name="adj2" fmla="val 29085"/>
              </a:avLst>
            </a:prstGeom>
            <a:solidFill>
              <a:srgbClr val="DE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tx1"/>
                </a:solidFill>
              </a:endParaRPr>
            </a:p>
          </p:txBody>
        </p:sp>
        <p:sp>
          <p:nvSpPr>
            <p:cNvPr id="14350" name="Oval 14349">
              <a:extLst>
                <a:ext uri="{FF2B5EF4-FFF2-40B4-BE49-F238E27FC236}">
                  <a16:creationId xmlns:a16="http://schemas.microsoft.com/office/drawing/2014/main" id="{CACBA629-C543-4D48-B338-81A4E377FD5C}"/>
                </a:ext>
              </a:extLst>
            </p:cNvPr>
            <p:cNvSpPr/>
            <p:nvPr/>
          </p:nvSpPr>
          <p:spPr>
            <a:xfrm>
              <a:off x="2641784" y="7764004"/>
              <a:ext cx="1757347" cy="286237"/>
            </a:xfrm>
            <a:prstGeom prst="ellipse">
              <a:avLst/>
            </a:prstGeom>
            <a:gradFill>
              <a:gsLst>
                <a:gs pos="0">
                  <a:srgbClr val="7030A0">
                    <a:alpha val="26000"/>
                  </a:srgbClr>
                </a:gs>
                <a:gs pos="100000">
                  <a:srgbClr val="FF0000">
                    <a:alpha val="34000"/>
                  </a:srgb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4" name="Picture 3">
              <a:extLst>
                <a:ext uri="{FF2B5EF4-FFF2-40B4-BE49-F238E27FC236}">
                  <a16:creationId xmlns:a16="http://schemas.microsoft.com/office/drawing/2014/main" id="{9D6314A8-524B-4F3A-B1B5-7342F49AF461}"/>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2668621" y="5221831"/>
              <a:ext cx="1711640" cy="395690"/>
            </a:xfrm>
            <a:prstGeom prst="rect">
              <a:avLst/>
            </a:prstGeom>
          </p:spPr>
        </p:pic>
      </p:grpSp>
      <p:sp>
        <p:nvSpPr>
          <p:cNvPr id="14359" name="Rectangle 1031"/>
          <p:cNvSpPr>
            <a:spLocks noChangeArrowheads="1"/>
          </p:cNvSpPr>
          <p:nvPr/>
        </p:nvSpPr>
        <p:spPr bwMode="auto">
          <a:xfrm>
            <a:off x="3145730" y="2571964"/>
            <a:ext cx="3486843" cy="2257917"/>
          </a:xfrm>
          <a:prstGeom prst="rect">
            <a:avLst/>
          </a:prstGeom>
          <a:noFill/>
          <a:ln w="9525">
            <a:noFill/>
            <a:miter lim="800000"/>
            <a:headEnd/>
            <a:tailEnd/>
          </a:ln>
        </p:spPr>
        <p:txBody>
          <a:bodyPr wrap="square" lIns="72000" tIns="36000" rIns="72000" bIns="36000">
            <a:spAutoFit/>
          </a:bodyPr>
          <a:lstStyle/>
          <a:p>
            <a:pPr algn="just"/>
            <a:r>
              <a:rPr lang="en-US" sz="1400" b="1" dirty="0">
                <a:solidFill>
                  <a:srgbClr val="649EC9"/>
                </a:solidFill>
                <a:latin typeface="Calibri" pitchFamily="34" charset="0"/>
              </a:rPr>
              <a:t>PROJECT METHODOLOGIES</a:t>
            </a:r>
          </a:p>
          <a:p>
            <a:pPr algn="just"/>
            <a:r>
              <a:rPr lang="en-US" sz="800" b="1" dirty="0">
                <a:solidFill>
                  <a:schemeClr val="accent1"/>
                </a:solidFill>
                <a:latin typeface="Calibri" pitchFamily="34" charset="0"/>
                <a:cs typeface="Calibri" pitchFamily="34" charset="0"/>
              </a:rPr>
              <a:t>1 Establish a single knowledge database and web application </a:t>
            </a:r>
            <a:r>
              <a:rPr lang="en-US" sz="800" dirty="0">
                <a:latin typeface="Calibri" pitchFamily="34" charset="0"/>
                <a:cs typeface="Calibri" pitchFamily="34" charset="0"/>
              </a:rPr>
              <a:t>containing information on operational, chemical and physical aspects of geothermal energy production from seven sites: </a:t>
            </a:r>
            <a:r>
              <a:rPr lang="en-US" sz="800" dirty="0" err="1">
                <a:latin typeface="Calibri" pitchFamily="34" charset="0"/>
                <a:cs typeface="Calibri" pitchFamily="34" charset="0"/>
              </a:rPr>
              <a:t>Pijnacker</a:t>
            </a:r>
            <a:r>
              <a:rPr lang="en-US" sz="800" dirty="0">
                <a:latin typeface="Calibri" pitchFamily="34" charset="0"/>
                <a:cs typeface="Calibri" pitchFamily="34" charset="0"/>
              </a:rPr>
              <a:t> </a:t>
            </a:r>
            <a:r>
              <a:rPr lang="en-US" sz="800" dirty="0" err="1">
                <a:latin typeface="Calibri" pitchFamily="34" charset="0"/>
                <a:cs typeface="Calibri" pitchFamily="34" charset="0"/>
              </a:rPr>
              <a:t>Nootdorp</a:t>
            </a:r>
            <a:r>
              <a:rPr lang="en-US" sz="800" dirty="0">
                <a:latin typeface="Calibri" pitchFamily="34" charset="0"/>
                <a:cs typeface="Calibri" pitchFamily="34" charset="0"/>
              </a:rPr>
              <a:t> (NL), </a:t>
            </a:r>
            <a:r>
              <a:rPr lang="en-US" sz="800" dirty="0" err="1">
                <a:latin typeface="Calibri" pitchFamily="34" charset="0"/>
                <a:cs typeface="Calibri" pitchFamily="34" charset="0"/>
              </a:rPr>
              <a:t>Honselersdijk</a:t>
            </a:r>
            <a:r>
              <a:rPr lang="en-US" sz="800" dirty="0">
                <a:latin typeface="Calibri" pitchFamily="34" charset="0"/>
                <a:cs typeface="Calibri" pitchFamily="34" charset="0"/>
              </a:rPr>
              <a:t> (NL), Gross </a:t>
            </a:r>
            <a:r>
              <a:rPr lang="en-US" sz="800" dirty="0" err="1">
                <a:latin typeface="Calibri" pitchFamily="34" charset="0"/>
                <a:cs typeface="Calibri" pitchFamily="34" charset="0"/>
              </a:rPr>
              <a:t>Schönebeck</a:t>
            </a:r>
            <a:r>
              <a:rPr lang="en-US" sz="800" dirty="0">
                <a:latin typeface="Calibri" pitchFamily="34" charset="0"/>
                <a:cs typeface="Calibri" pitchFamily="34" charset="0"/>
              </a:rPr>
              <a:t> (DE), </a:t>
            </a:r>
            <a:r>
              <a:rPr lang="en-US" sz="800" dirty="0" err="1">
                <a:latin typeface="Calibri" pitchFamily="34" charset="0"/>
                <a:cs typeface="Calibri" pitchFamily="34" charset="0"/>
              </a:rPr>
              <a:t>Insheim</a:t>
            </a:r>
            <a:r>
              <a:rPr lang="en-US" sz="800" dirty="0">
                <a:latin typeface="Calibri" pitchFamily="34" charset="0"/>
                <a:cs typeface="Calibri" pitchFamily="34" charset="0"/>
              </a:rPr>
              <a:t> (DE), </a:t>
            </a:r>
            <a:r>
              <a:rPr lang="en-US" sz="800" dirty="0" err="1">
                <a:latin typeface="Calibri" pitchFamily="34" charset="0"/>
                <a:cs typeface="Calibri" pitchFamily="34" charset="0"/>
              </a:rPr>
              <a:t>Oberlaa</a:t>
            </a:r>
            <a:r>
              <a:rPr lang="en-US" sz="800" dirty="0">
                <a:latin typeface="Calibri" pitchFamily="34" charset="0"/>
                <a:cs typeface="Calibri" pitchFamily="34" charset="0"/>
              </a:rPr>
              <a:t> (AT), </a:t>
            </a:r>
            <a:r>
              <a:rPr lang="en-US" sz="800" dirty="0" err="1">
                <a:latin typeface="Calibri" pitchFamily="34" charset="0"/>
                <a:cs typeface="Calibri" pitchFamily="34" charset="0"/>
              </a:rPr>
              <a:t>Thisted</a:t>
            </a:r>
            <a:r>
              <a:rPr lang="en-US" sz="800" dirty="0">
                <a:latin typeface="Calibri" pitchFamily="34" charset="0"/>
                <a:cs typeface="Calibri" pitchFamily="34" charset="0"/>
              </a:rPr>
              <a:t> </a:t>
            </a:r>
            <a:r>
              <a:rPr lang="en-US" sz="800" dirty="0" err="1">
                <a:latin typeface="Calibri" pitchFamily="34" charset="0"/>
                <a:cs typeface="Calibri" pitchFamily="34" charset="0"/>
              </a:rPr>
              <a:t>Varmeforsyning</a:t>
            </a:r>
            <a:r>
              <a:rPr lang="en-US" sz="800" dirty="0">
                <a:latin typeface="Calibri" pitchFamily="34" charset="0"/>
                <a:cs typeface="Calibri" pitchFamily="34" charset="0"/>
              </a:rPr>
              <a:t> (DK), </a:t>
            </a:r>
            <a:r>
              <a:rPr lang="en-US" sz="800" dirty="0" err="1">
                <a:latin typeface="Calibri" pitchFamily="34" charset="0"/>
                <a:cs typeface="Calibri" pitchFamily="34" charset="0"/>
              </a:rPr>
              <a:t>Sønderborg</a:t>
            </a:r>
            <a:r>
              <a:rPr lang="en-US" sz="800" dirty="0">
                <a:latin typeface="Calibri" pitchFamily="34" charset="0"/>
                <a:cs typeface="Calibri" pitchFamily="34" charset="0"/>
              </a:rPr>
              <a:t> </a:t>
            </a:r>
            <a:r>
              <a:rPr lang="en-US" sz="800" dirty="0" err="1">
                <a:latin typeface="Calibri" pitchFamily="34" charset="0"/>
                <a:cs typeface="Calibri" pitchFamily="34" charset="0"/>
              </a:rPr>
              <a:t>Fjernvarme</a:t>
            </a:r>
            <a:r>
              <a:rPr lang="en-US" sz="800" dirty="0">
                <a:latin typeface="Calibri" pitchFamily="34" charset="0"/>
                <a:cs typeface="Calibri" pitchFamily="34" charset="0"/>
              </a:rPr>
              <a:t> (DK) and </a:t>
            </a:r>
            <a:r>
              <a:rPr lang="en-US" sz="800" dirty="0" err="1">
                <a:latin typeface="Calibri" pitchFamily="34" charset="0"/>
                <a:cs typeface="Calibri" pitchFamily="34" charset="0"/>
              </a:rPr>
              <a:t>Margretheholm</a:t>
            </a:r>
            <a:r>
              <a:rPr lang="en-US" sz="800" dirty="0">
                <a:latin typeface="Calibri" pitchFamily="34" charset="0"/>
                <a:cs typeface="Calibri" pitchFamily="34" charset="0"/>
              </a:rPr>
              <a:t> (DK). </a:t>
            </a:r>
          </a:p>
          <a:p>
            <a:pPr algn="just"/>
            <a:r>
              <a:rPr lang="en-US" sz="800" b="1" dirty="0">
                <a:solidFill>
                  <a:schemeClr val="accent1"/>
                </a:solidFill>
                <a:latin typeface="Calibri" pitchFamily="34" charset="0"/>
                <a:cs typeface="Calibri" pitchFamily="34" charset="0"/>
              </a:rPr>
              <a:t>2 Building integrated predictive models</a:t>
            </a:r>
            <a:r>
              <a:rPr lang="en-US" sz="800" dirty="0">
                <a:solidFill>
                  <a:schemeClr val="accent1"/>
                </a:solidFill>
                <a:latin typeface="Calibri" pitchFamily="34" charset="0"/>
                <a:cs typeface="Calibri" pitchFamily="34" charset="0"/>
              </a:rPr>
              <a:t> </a:t>
            </a:r>
            <a:r>
              <a:rPr lang="en-US" sz="800" dirty="0">
                <a:latin typeface="Calibri" pitchFamily="34" charset="0"/>
                <a:cs typeface="Calibri" pitchFamily="34" charset="0"/>
              </a:rPr>
              <a:t>of thermo-hydro-mechanical-chemical (THMC) processes is key to enable long-term doublet performance by</a:t>
            </a:r>
            <a:r>
              <a:rPr lang="en-US" sz="800" b="1" dirty="0">
                <a:latin typeface="Calibri" pitchFamily="34" charset="0"/>
                <a:cs typeface="Calibri" pitchFamily="34" charset="0"/>
              </a:rPr>
              <a:t> </a:t>
            </a:r>
            <a:r>
              <a:rPr lang="en-US" sz="800" dirty="0">
                <a:latin typeface="Calibri" pitchFamily="34" charset="0"/>
                <a:cs typeface="Calibri" pitchFamily="34" charset="0"/>
              </a:rPr>
              <a:t>providing forecasts for scaling, productivity and injectivity and supporting early warning and planning of scaling mitigation and injectivity improvement measures.</a:t>
            </a:r>
            <a:endParaRPr lang="en-GB" sz="800" dirty="0">
              <a:latin typeface="Calibri" pitchFamily="34" charset="0"/>
              <a:cs typeface="Calibri" pitchFamily="34" charset="0"/>
            </a:endParaRPr>
          </a:p>
          <a:p>
            <a:pPr algn="just"/>
            <a:r>
              <a:rPr lang="en-GB" sz="800" b="1" dirty="0">
                <a:solidFill>
                  <a:schemeClr val="accent1"/>
                </a:solidFill>
                <a:latin typeface="Calibri" pitchFamily="34" charset="0"/>
                <a:cs typeface="Calibri" pitchFamily="34" charset="0"/>
              </a:rPr>
              <a:t>3 Performing experiments and field </a:t>
            </a:r>
            <a:r>
              <a:rPr lang="en-US" sz="800" b="1" dirty="0">
                <a:solidFill>
                  <a:schemeClr val="accent1"/>
                </a:solidFill>
                <a:latin typeface="Calibri" pitchFamily="34" charset="0"/>
                <a:cs typeface="Calibri" pitchFamily="34" charset="0"/>
              </a:rPr>
              <a:t>tests </a:t>
            </a:r>
            <a:r>
              <a:rPr lang="en-US" sz="800" dirty="0">
                <a:latin typeface="Calibri" pitchFamily="34" charset="0"/>
                <a:cs typeface="Calibri" pitchFamily="34" charset="0"/>
              </a:rPr>
              <a:t>of innovative technologies is paramount reduce flow-obstructive scaling, corrosion and clogging and to prevent issues with fluid (re-)injection in the reservoir. Experiments include batch and flow loop set-ups, bypasses in geothermal systems and full field tests.</a:t>
            </a:r>
          </a:p>
          <a:p>
            <a:pPr algn="just"/>
            <a:r>
              <a:rPr lang="en-GB" sz="800" b="1" dirty="0">
                <a:solidFill>
                  <a:schemeClr val="accent1"/>
                </a:solidFill>
                <a:latin typeface="Calibri" pitchFamily="34" charset="0"/>
                <a:cs typeface="Calibri" pitchFamily="34" charset="0"/>
              </a:rPr>
              <a:t>4 Designing an operational advice toolbox </a:t>
            </a:r>
            <a:r>
              <a:rPr lang="en-US" sz="800" dirty="0">
                <a:latin typeface="Calibri" pitchFamily="34" charset="0"/>
                <a:cs typeface="Calibri" pitchFamily="34" charset="0"/>
              </a:rPr>
              <a:t>enables geothermal operators and stakeholders to plan future operations, mitigate obstructions, and </a:t>
            </a:r>
            <a:r>
              <a:rPr lang="en-US" sz="800" dirty="0" err="1">
                <a:latin typeface="Calibri" pitchFamily="34" charset="0"/>
                <a:cs typeface="Calibri" pitchFamily="34" charset="0"/>
              </a:rPr>
              <a:t>optimise</a:t>
            </a:r>
            <a:r>
              <a:rPr lang="en-US" sz="800" dirty="0">
                <a:latin typeface="Calibri" pitchFamily="34" charset="0"/>
                <a:cs typeface="Calibri" pitchFamily="34" charset="0"/>
              </a:rPr>
              <a:t> production/injection procedures, to ensure maximum energy production. </a:t>
            </a:r>
            <a:endParaRPr lang="en-GB" sz="800" dirty="0">
              <a:latin typeface="Calibri" pitchFamily="34" charset="0"/>
              <a:cs typeface="Calibri" pitchFamily="34" charset="0"/>
            </a:endParaRPr>
          </a:p>
        </p:txBody>
      </p:sp>
      <p:sp>
        <p:nvSpPr>
          <p:cNvPr id="46" name="Rectangle 1031">
            <a:extLst>
              <a:ext uri="{FF2B5EF4-FFF2-40B4-BE49-F238E27FC236}">
                <a16:creationId xmlns:a16="http://schemas.microsoft.com/office/drawing/2014/main" id="{3001A0E1-3224-43B7-A0EB-EFA0C3748054}"/>
              </a:ext>
            </a:extLst>
          </p:cNvPr>
          <p:cNvSpPr>
            <a:spLocks noChangeArrowheads="1"/>
          </p:cNvSpPr>
          <p:nvPr/>
        </p:nvSpPr>
        <p:spPr bwMode="auto">
          <a:xfrm>
            <a:off x="4509122" y="4840216"/>
            <a:ext cx="2123452" cy="3950688"/>
          </a:xfrm>
          <a:prstGeom prst="rect">
            <a:avLst/>
          </a:prstGeom>
          <a:noFill/>
          <a:ln w="9525">
            <a:noFill/>
            <a:miter lim="800000"/>
            <a:headEnd/>
            <a:tailEnd/>
          </a:ln>
        </p:spPr>
        <p:txBody>
          <a:bodyPr wrap="square" lIns="72000" tIns="36000" rIns="72000" bIns="36000">
            <a:spAutoFit/>
          </a:bodyPr>
          <a:lstStyle/>
          <a:p>
            <a:pPr algn="just"/>
            <a:r>
              <a:rPr lang="en-US" sz="1400" b="1" dirty="0">
                <a:solidFill>
                  <a:srgbClr val="649EC9"/>
                </a:solidFill>
                <a:latin typeface="Calibri" pitchFamily="34" charset="0"/>
              </a:rPr>
              <a:t>INNOVATIVE PRODUCTION</a:t>
            </a:r>
          </a:p>
          <a:p>
            <a:pPr algn="just"/>
            <a:r>
              <a:rPr lang="en-US" sz="1400" b="1" dirty="0">
                <a:solidFill>
                  <a:srgbClr val="649EC9"/>
                </a:solidFill>
                <a:latin typeface="Calibri" pitchFamily="34" charset="0"/>
              </a:rPr>
              <a:t>TECHNOLOGIES </a:t>
            </a:r>
          </a:p>
          <a:p>
            <a:pPr algn="just"/>
            <a:r>
              <a:rPr lang="en-US" sz="800" dirty="0">
                <a:solidFill>
                  <a:prstClr val="black"/>
                </a:solidFill>
                <a:latin typeface="Calibri" pitchFamily="34" charset="0"/>
                <a:cs typeface="Calibri" pitchFamily="34" charset="0"/>
              </a:rPr>
              <a:t>Rather than using costly and environmentally harmful chemicals for scaling inhibition, the innovation is to selectively remove problematic elements and particles from the thermal water.</a:t>
            </a:r>
          </a:p>
          <a:p>
            <a:pPr algn="just"/>
            <a:r>
              <a:rPr lang="en-GB" sz="800" b="1" cap="all" dirty="0">
                <a:solidFill>
                  <a:schemeClr val="accent1"/>
                </a:solidFill>
                <a:latin typeface="Calibri" pitchFamily="34" charset="0"/>
                <a:cs typeface="Calibri" pitchFamily="34" charset="0"/>
              </a:rPr>
              <a:t>Cation Filter</a:t>
            </a:r>
          </a:p>
          <a:p>
            <a:pPr lvl="0" algn="just"/>
            <a:r>
              <a:rPr lang="en-US" sz="800" dirty="0">
                <a:solidFill>
                  <a:prstClr val="black"/>
                </a:solidFill>
                <a:latin typeface="Calibri" pitchFamily="34" charset="0"/>
                <a:cs typeface="Calibri" pitchFamily="34" charset="0"/>
              </a:rPr>
              <a:t>Uncontrolled precipitation can be avoided if the cations of scale minerals are removed from the water by sorption techniques to concentrations below mineral saturation. Three materials are selected, all well known for their high sorption capacity for heavy metal removal: Zeolites, Chitosan and Fe-oxides. Calcite will be removed by specific particles (FACT system).</a:t>
            </a:r>
            <a:endParaRPr lang="en-GB" sz="800" dirty="0">
              <a:solidFill>
                <a:prstClr val="black"/>
              </a:solidFill>
              <a:latin typeface="Calibri" pitchFamily="34" charset="0"/>
              <a:cs typeface="Calibri" pitchFamily="34" charset="0"/>
            </a:endParaRPr>
          </a:p>
          <a:p>
            <a:pPr lvl="0" algn="just"/>
            <a:r>
              <a:rPr lang="en-GB" sz="800" b="1" cap="all" dirty="0">
                <a:solidFill>
                  <a:schemeClr val="accent1"/>
                </a:solidFill>
                <a:latin typeface="Calibri" pitchFamily="34" charset="0"/>
                <a:cs typeface="Calibri" pitchFamily="34" charset="0"/>
              </a:rPr>
              <a:t>H</a:t>
            </a:r>
            <a:r>
              <a:rPr lang="en-GB" sz="800" b="1" cap="all" baseline="-25000" dirty="0">
                <a:solidFill>
                  <a:schemeClr val="accent1"/>
                </a:solidFill>
                <a:latin typeface="Calibri" pitchFamily="34" charset="0"/>
                <a:cs typeface="Calibri" pitchFamily="34" charset="0"/>
              </a:rPr>
              <a:t>2</a:t>
            </a:r>
            <a:r>
              <a:rPr lang="en-GB" sz="800" b="1" cap="all" dirty="0">
                <a:solidFill>
                  <a:schemeClr val="accent1"/>
                </a:solidFill>
                <a:latin typeface="Calibri" pitchFamily="34" charset="0"/>
                <a:cs typeface="Calibri" pitchFamily="34" charset="0"/>
              </a:rPr>
              <a:t>S removal by flocculation</a:t>
            </a:r>
          </a:p>
          <a:p>
            <a:pPr lvl="0" algn="just"/>
            <a:r>
              <a:rPr lang="en-US" sz="800" dirty="0">
                <a:solidFill>
                  <a:prstClr val="black"/>
                </a:solidFill>
                <a:latin typeface="Calibri" pitchFamily="34" charset="0"/>
                <a:cs typeface="Calibri" pitchFamily="34" charset="0"/>
              </a:rPr>
              <a:t>A new and promising technique of H</a:t>
            </a:r>
            <a:r>
              <a:rPr lang="en-US" sz="800" baseline="-25000" dirty="0">
                <a:solidFill>
                  <a:prstClr val="black"/>
                </a:solidFill>
                <a:latin typeface="Calibri" pitchFamily="34" charset="0"/>
                <a:cs typeface="Calibri" pitchFamily="34" charset="0"/>
              </a:rPr>
              <a:t>2</a:t>
            </a:r>
            <a:r>
              <a:rPr lang="en-US" sz="800" dirty="0">
                <a:solidFill>
                  <a:prstClr val="black"/>
                </a:solidFill>
                <a:latin typeface="Calibri" pitchFamily="34" charset="0"/>
                <a:cs typeface="Calibri" pitchFamily="34" charset="0"/>
              </a:rPr>
              <a:t>S removal is via addition of Fe(II) chloride. The reaction between Fe(II) and </a:t>
            </a:r>
            <a:r>
              <a:rPr lang="en-US" sz="800" dirty="0" err="1">
                <a:solidFill>
                  <a:prstClr val="black"/>
                </a:solidFill>
                <a:latin typeface="Calibri" pitchFamily="34" charset="0"/>
                <a:cs typeface="Calibri" pitchFamily="34" charset="0"/>
              </a:rPr>
              <a:t>sulphide</a:t>
            </a:r>
            <a:r>
              <a:rPr lang="en-US" sz="800" dirty="0">
                <a:solidFill>
                  <a:prstClr val="black"/>
                </a:solidFill>
                <a:latin typeface="Calibri" pitchFamily="34" charset="0"/>
                <a:cs typeface="Calibri" pitchFamily="34" charset="0"/>
              </a:rPr>
              <a:t> results in the precipitation of pyrite (FeS2) which can be readily removed from the fluid by above ground particle filtration. </a:t>
            </a:r>
          </a:p>
          <a:p>
            <a:pPr lvl="0" algn="just"/>
            <a:r>
              <a:rPr lang="en-GB" sz="800" b="1" cap="all" dirty="0">
                <a:solidFill>
                  <a:srgbClr val="4F81BD"/>
                </a:solidFill>
                <a:latin typeface="Calibri" pitchFamily="34" charset="0"/>
                <a:cs typeface="Calibri" pitchFamily="34" charset="0"/>
              </a:rPr>
              <a:t>Particle Filters</a:t>
            </a:r>
          </a:p>
          <a:p>
            <a:pPr lvl="0" algn="just"/>
            <a:r>
              <a:rPr lang="en-US" sz="800" dirty="0">
                <a:solidFill>
                  <a:prstClr val="black"/>
                </a:solidFill>
                <a:latin typeface="Calibri" pitchFamily="34" charset="0"/>
                <a:cs typeface="Calibri" pitchFamily="34" charset="0"/>
              </a:rPr>
              <a:t>Self-cleaning, cost-efficient particle filter systems will be advanced towards geothermal utilization. The filters will reduce operational costs by having less shut-down times for cleaning and replacing while at the same time diminishing wastewater.</a:t>
            </a:r>
            <a:endParaRPr lang="en-GB" sz="800" dirty="0">
              <a:solidFill>
                <a:prstClr val="black"/>
              </a:solidFill>
              <a:latin typeface="Calibri" pitchFamily="34" charset="0"/>
              <a:cs typeface="Calibri"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19832</TotalTime>
  <Words>826</Words>
  <Application>Microsoft Office PowerPoint</Application>
  <PresentationFormat>On-screen Show (4:3)</PresentationFormat>
  <Paragraphs>31</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Times New Roman</vt:lpstr>
      <vt:lpstr>Times-Roman</vt:lpstr>
      <vt:lpstr>Office Theme</vt:lpstr>
      <vt:lpstr>PowerPoint Presentation</vt:lpstr>
    </vt:vector>
  </TitlesOfParts>
  <Company>TNO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Lies Peters</dc:creator>
  <cp:lastModifiedBy>Wasch, L.J. (Laura)</cp:lastModifiedBy>
  <cp:revision>126</cp:revision>
  <cp:lastPrinted>2012-11-09T16:54:12Z</cp:lastPrinted>
  <dcterms:created xsi:type="dcterms:W3CDTF">2011-08-18T14:01:38Z</dcterms:created>
  <dcterms:modified xsi:type="dcterms:W3CDTF">2019-05-17T08:29:32Z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Date">
    <vt:lpwstr>13-6-2014 10:58:43</vt:lpwstr>
  </property>
</Properties>
</file>